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534" r:id="rId3"/>
    <p:sldId id="257" r:id="rId4"/>
    <p:sldId id="480" r:id="rId5"/>
    <p:sldId id="481" r:id="rId6"/>
    <p:sldId id="482" r:id="rId7"/>
    <p:sldId id="259" r:id="rId8"/>
    <p:sldId id="260" r:id="rId9"/>
    <p:sldId id="261" r:id="rId10"/>
    <p:sldId id="483" r:id="rId11"/>
    <p:sldId id="484" r:id="rId12"/>
    <p:sldId id="486" r:id="rId13"/>
    <p:sldId id="485" r:id="rId14"/>
    <p:sldId id="262" r:id="rId15"/>
    <p:sldId id="494" r:id="rId16"/>
    <p:sldId id="495" r:id="rId17"/>
    <p:sldId id="496" r:id="rId18"/>
    <p:sldId id="497" r:id="rId19"/>
    <p:sldId id="498" r:id="rId20"/>
    <p:sldId id="502" r:id="rId21"/>
    <p:sldId id="503" r:id="rId22"/>
    <p:sldId id="504" r:id="rId23"/>
    <p:sldId id="505" r:id="rId24"/>
    <p:sldId id="506" r:id="rId25"/>
    <p:sldId id="510" r:id="rId26"/>
    <p:sldId id="511" r:id="rId27"/>
    <p:sldId id="512" r:id="rId28"/>
    <p:sldId id="513" r:id="rId29"/>
    <p:sldId id="514" r:id="rId30"/>
    <p:sldId id="518" r:id="rId31"/>
    <p:sldId id="519" r:id="rId32"/>
    <p:sldId id="520" r:id="rId33"/>
    <p:sldId id="521" r:id="rId34"/>
    <p:sldId id="522" r:id="rId35"/>
    <p:sldId id="527" r:id="rId36"/>
    <p:sldId id="526" r:id="rId37"/>
    <p:sldId id="528" r:id="rId38"/>
    <p:sldId id="529" r:id="rId39"/>
    <p:sldId id="530" r:id="rId40"/>
    <p:sldId id="531" r:id="rId41"/>
    <p:sldId id="532" r:id="rId42"/>
    <p:sldId id="533" r:id="rId43"/>
    <p:sldId id="1291" r:id="rId44"/>
    <p:sldId id="1292" r:id="rId45"/>
    <p:sldId id="1293" r:id="rId46"/>
    <p:sldId id="1294" r:id="rId47"/>
    <p:sldId id="1295" r:id="rId48"/>
    <p:sldId id="1296" r:id="rId49"/>
    <p:sldId id="523" r:id="rId50"/>
    <p:sldId id="524" r:id="rId51"/>
    <p:sldId id="525" r:id="rId52"/>
    <p:sldId id="515" r:id="rId53"/>
    <p:sldId id="516" r:id="rId54"/>
    <p:sldId id="517" r:id="rId55"/>
    <p:sldId id="507" r:id="rId56"/>
    <p:sldId id="508" r:id="rId57"/>
    <p:sldId id="509" r:id="rId58"/>
    <p:sldId id="499" r:id="rId59"/>
    <p:sldId id="500" r:id="rId60"/>
    <p:sldId id="501" r:id="rId61"/>
    <p:sldId id="487" r:id="rId62"/>
    <p:sldId id="488" r:id="rId63"/>
    <p:sldId id="1387" r:id="rId64"/>
    <p:sldId id="1373" r:id="rId65"/>
    <p:sldId id="1388" r:id="rId66"/>
    <p:sldId id="1375" r:id="rId67"/>
    <p:sldId id="1376" r:id="rId68"/>
    <p:sldId id="1377" r:id="rId69"/>
    <p:sldId id="1378" r:id="rId70"/>
    <p:sldId id="1379" r:id="rId71"/>
    <p:sldId id="1380" r:id="rId72"/>
    <p:sldId id="1389" r:id="rId73"/>
    <p:sldId id="1381" r:id="rId74"/>
    <p:sldId id="1382" r:id="rId75"/>
    <p:sldId id="1383" r:id="rId76"/>
    <p:sldId id="1384" r:id="rId77"/>
    <p:sldId id="1385" r:id="rId78"/>
    <p:sldId id="1386" r:id="rId79"/>
    <p:sldId id="1314" r:id="rId80"/>
    <p:sldId id="1313" r:id="rId81"/>
    <p:sldId id="1315" r:id="rId82"/>
    <p:sldId id="847" r:id="rId83"/>
    <p:sldId id="1311" r:id="rId84"/>
    <p:sldId id="479" r:id="rId8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2" d="100"/>
          <a:sy n="102" d="100"/>
        </p:scale>
        <p:origin x="870" y="108"/>
      </p:cViewPr>
      <p:guideLst>
        <p:guide orient="horz" pos="2160"/>
        <p:guide pos="3840"/>
      </p:guideLst>
    </p:cSldViewPr>
  </p:slideViewPr>
  <p:notesTextViewPr>
    <p:cViewPr>
      <p:scale>
        <a:sx n="1" d="1"/>
        <a:sy n="1" d="1"/>
      </p:scale>
      <p:origin x="0" y="0"/>
    </p:cViewPr>
  </p:notesTextViewPr>
  <p:sorterViewPr>
    <p:cViewPr>
      <p:scale>
        <a:sx n="100" d="100"/>
        <a:sy n="100" d="100"/>
      </p:scale>
      <p:origin x="0" y="-107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8D593-B666-44F6-A59A-7F98E5D5802D}"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it-IT"/>
        </a:p>
      </dgm:t>
    </dgm:pt>
    <dgm:pt modelId="{DB9C8AF6-0086-4553-BE39-329AC95CC7AA}">
      <dgm:prSet phldrT="[Testo]" custT="1"/>
      <dgm:spPr>
        <a:solidFill>
          <a:srgbClr val="FFC000"/>
        </a:solidFill>
        <a:scene3d>
          <a:camera prst="orthographicFront"/>
          <a:lightRig rig="threePt" dir="t"/>
        </a:scene3d>
        <a:sp3d>
          <a:bevelT prst="angle"/>
        </a:sp3d>
      </dgm:spPr>
      <dgm:t>
        <a:bodyPr/>
        <a:lstStyle/>
        <a:p>
          <a:r>
            <a:rPr lang="it-IT" sz="2400" b="1" dirty="0">
              <a:ln>
                <a:solidFill>
                  <a:sysClr val="windowText" lastClr="000000"/>
                </a:solidFill>
              </a:ln>
              <a:solidFill>
                <a:srgbClr val="C00000"/>
              </a:solidFill>
            </a:rPr>
            <a:t>Soggetto che utilizza a qualsiasi titolo rimpianto oggetto della verifica</a:t>
          </a:r>
        </a:p>
      </dgm:t>
    </dgm:pt>
    <dgm:pt modelId="{1716FEB6-0431-4474-94AD-B6C36CFB8400}" type="parTrans" cxnId="{24234A8B-E3A7-49B5-8D79-1FED9315DC29}">
      <dgm:prSet/>
      <dgm:spPr/>
      <dgm:t>
        <a:bodyPr/>
        <a:lstStyle/>
        <a:p>
          <a:endParaRPr lang="it-IT"/>
        </a:p>
      </dgm:t>
    </dgm:pt>
    <dgm:pt modelId="{FF65E80C-84E8-464A-8C6B-4747575398C5}" type="sibTrans" cxnId="{24234A8B-E3A7-49B5-8D79-1FED9315DC29}">
      <dgm:prSet/>
      <dgm:spPr/>
      <dgm:t>
        <a:bodyPr/>
        <a:lstStyle/>
        <a:p>
          <a:endParaRPr lang="it-IT"/>
        </a:p>
      </dgm:t>
    </dgm:pt>
    <dgm:pt modelId="{298DAA77-65EE-4513-941E-97AE8F028FD0}">
      <dgm:prSet phldrT="[Testo]" custT="1"/>
      <dgm:spPr>
        <a:solidFill>
          <a:srgbClr val="C00000"/>
        </a:solidFill>
        <a:scene3d>
          <a:camera prst="orthographicFront"/>
          <a:lightRig rig="threePt" dir="t"/>
        </a:scene3d>
        <a:sp3d>
          <a:bevelT prst="angle"/>
        </a:sp3d>
      </dgm:spPr>
      <dgm:t>
        <a:bodyPr/>
        <a:lstStyle/>
        <a:p>
          <a:r>
            <a:rPr lang="it-IT" sz="2400" b="1" dirty="0">
              <a:ln>
                <a:solidFill>
                  <a:sysClr val="windowText" lastClr="000000"/>
                </a:solidFill>
              </a:ln>
              <a:solidFill>
                <a:srgbClr val="FFFF00"/>
              </a:solidFill>
            </a:rPr>
            <a:t>Utilizzatore</a:t>
          </a:r>
        </a:p>
      </dgm:t>
    </dgm:pt>
    <dgm:pt modelId="{87593D8E-BED0-415D-BD20-E5D707CB46DB}" type="parTrans" cxnId="{F2C5D0D9-99AB-46E7-8658-4C99629FCBA1}">
      <dgm:prSet/>
      <dgm:spPr>
        <a:ln>
          <a:solidFill>
            <a:srgbClr val="C00000"/>
          </a:solidFill>
        </a:ln>
        <a:scene3d>
          <a:camera prst="orthographicFront"/>
          <a:lightRig rig="threePt" dir="t"/>
        </a:scene3d>
        <a:sp3d>
          <a:bevelT prst="angle"/>
        </a:sp3d>
      </dgm:spPr>
      <dgm:t>
        <a:bodyPr/>
        <a:lstStyle/>
        <a:p>
          <a:endParaRPr lang="it-IT"/>
        </a:p>
      </dgm:t>
    </dgm:pt>
    <dgm:pt modelId="{5EC63665-45D5-4D0C-B5A6-CA8A8D404601}" type="sibTrans" cxnId="{F2C5D0D9-99AB-46E7-8658-4C99629FCBA1}">
      <dgm:prSet/>
      <dgm:spPr/>
      <dgm:t>
        <a:bodyPr/>
        <a:lstStyle/>
        <a:p>
          <a:endParaRPr lang="it-IT"/>
        </a:p>
      </dgm:t>
    </dgm:pt>
    <dgm:pt modelId="{08065C34-BE01-428B-920F-A703BE2190AF}">
      <dgm:prSet phldrT="[Testo]" custT="1"/>
      <dgm:spPr>
        <a:solidFill>
          <a:srgbClr val="C00000"/>
        </a:solidFill>
        <a:scene3d>
          <a:camera prst="orthographicFront"/>
          <a:lightRig rig="threePt" dir="t"/>
        </a:scene3d>
        <a:sp3d>
          <a:bevelT prst="angle"/>
        </a:sp3d>
      </dgm:spPr>
      <dgm:t>
        <a:bodyPr/>
        <a:lstStyle/>
        <a:p>
          <a:pPr algn="just"/>
          <a:r>
            <a:rPr lang="it-IT" sz="2400" b="1" dirty="0">
              <a:ln>
                <a:solidFill>
                  <a:sysClr val="windowText" lastClr="000000"/>
                </a:solidFill>
              </a:ln>
              <a:solidFill>
                <a:srgbClr val="FFFF00"/>
              </a:solidFill>
            </a:rPr>
            <a:t>L’utilizzatore può essere rappresentato da persona maggiorenne delegata</a:t>
          </a:r>
        </a:p>
      </dgm:t>
    </dgm:pt>
    <dgm:pt modelId="{2A1C98E9-1DF6-4D3E-AE7B-079A86628906}" type="parTrans" cxnId="{F7A7DF25-7769-440B-BEAB-D5787DA5F396}">
      <dgm:prSet/>
      <dgm:spPr>
        <a:scene3d>
          <a:camera prst="orthographicFront"/>
          <a:lightRig rig="threePt" dir="t"/>
        </a:scene3d>
        <a:sp3d>
          <a:bevelT prst="angle"/>
        </a:sp3d>
      </dgm:spPr>
      <dgm:t>
        <a:bodyPr/>
        <a:lstStyle/>
        <a:p>
          <a:endParaRPr lang="it-IT"/>
        </a:p>
      </dgm:t>
    </dgm:pt>
    <dgm:pt modelId="{DB739E18-A8F5-41D9-885D-648A7F26223F}" type="sibTrans" cxnId="{F7A7DF25-7769-440B-BEAB-D5787DA5F396}">
      <dgm:prSet/>
      <dgm:spPr/>
      <dgm:t>
        <a:bodyPr/>
        <a:lstStyle/>
        <a:p>
          <a:endParaRPr lang="it-IT"/>
        </a:p>
      </dgm:t>
    </dgm:pt>
    <dgm:pt modelId="{061FBD58-4636-470D-8BDE-CB9B3FFF8B47}">
      <dgm:prSet phldrT="[Testo]" custT="1"/>
      <dgm:spPr>
        <a:solidFill>
          <a:srgbClr val="C00000"/>
        </a:solidFill>
        <a:scene3d>
          <a:camera prst="orthographicFront"/>
          <a:lightRig rig="threePt" dir="t"/>
        </a:scene3d>
        <a:sp3d>
          <a:bevelT prst="angle"/>
        </a:sp3d>
      </dgm:spPr>
      <dgm:t>
        <a:bodyPr/>
        <a:lstStyle/>
        <a:p>
          <a:pPr algn="just"/>
          <a:r>
            <a:rPr lang="it-IT" sz="2400" b="1" dirty="0">
              <a:ln>
                <a:solidFill>
                  <a:sysClr val="windowText" lastClr="000000"/>
                </a:solidFill>
              </a:ln>
              <a:solidFill>
                <a:srgbClr val="FFFF00"/>
              </a:solidFill>
            </a:rPr>
            <a:t>Coincide con il “Responsabile dell’impianto” come definito dal D.Lgs. 192/2005, articolo 7, comma 1. </a:t>
          </a:r>
        </a:p>
      </dgm:t>
    </dgm:pt>
    <dgm:pt modelId="{51B3B611-3635-4B3F-9918-932448C6B360}" type="parTrans" cxnId="{0819DE50-DFE7-4DE6-B62E-0478CC3CC143}">
      <dgm:prSet/>
      <dgm:spPr>
        <a:scene3d>
          <a:camera prst="orthographicFront"/>
          <a:lightRig rig="threePt" dir="t"/>
        </a:scene3d>
        <a:sp3d>
          <a:bevelT prst="angle"/>
        </a:sp3d>
      </dgm:spPr>
      <dgm:t>
        <a:bodyPr/>
        <a:lstStyle/>
        <a:p>
          <a:endParaRPr lang="it-IT"/>
        </a:p>
      </dgm:t>
    </dgm:pt>
    <dgm:pt modelId="{88868602-5760-4225-B10E-AA973952C383}" type="sibTrans" cxnId="{0819DE50-DFE7-4DE6-B62E-0478CC3CC143}">
      <dgm:prSet/>
      <dgm:spPr/>
      <dgm:t>
        <a:bodyPr/>
        <a:lstStyle/>
        <a:p>
          <a:endParaRPr lang="it-IT"/>
        </a:p>
      </dgm:t>
    </dgm:pt>
    <dgm:pt modelId="{DCDDC444-D629-4D96-ACAF-9478B371A04F}" type="pres">
      <dgm:prSet presAssocID="{54F8D593-B666-44F6-A59A-7F98E5D5802D}" presName="Name0" presStyleCnt="0">
        <dgm:presLayoutVars>
          <dgm:chMax val="1"/>
          <dgm:chPref val="1"/>
          <dgm:dir/>
          <dgm:animOne val="branch"/>
          <dgm:animLvl val="lvl"/>
        </dgm:presLayoutVars>
      </dgm:prSet>
      <dgm:spPr/>
    </dgm:pt>
    <dgm:pt modelId="{F114D875-47B8-4074-81CC-A72B25D1861E}" type="pres">
      <dgm:prSet presAssocID="{DB9C8AF6-0086-4553-BE39-329AC95CC7AA}" presName="singleCycle" presStyleCnt="0"/>
      <dgm:spPr>
        <a:scene3d>
          <a:camera prst="orthographicFront"/>
          <a:lightRig rig="threePt" dir="t"/>
        </a:scene3d>
        <a:sp3d>
          <a:bevelT prst="angle"/>
        </a:sp3d>
      </dgm:spPr>
    </dgm:pt>
    <dgm:pt modelId="{C30FDDB9-C532-41F7-8202-1B4D52D7CD53}" type="pres">
      <dgm:prSet presAssocID="{DB9C8AF6-0086-4553-BE39-329AC95CC7AA}" presName="singleCenter" presStyleLbl="node1" presStyleIdx="0" presStyleCnt="4" custScaleX="317767" custScaleY="59642" custLinFactNeighborX="189" custLinFactNeighborY="-17175">
        <dgm:presLayoutVars>
          <dgm:chMax val="7"/>
          <dgm:chPref val="7"/>
        </dgm:presLayoutVars>
      </dgm:prSet>
      <dgm:spPr/>
    </dgm:pt>
    <dgm:pt modelId="{1FC4DC28-0E57-48E2-A9B0-1ABD301B2821}" type="pres">
      <dgm:prSet presAssocID="{87593D8E-BED0-415D-BD20-E5D707CB46DB}" presName="Name56" presStyleLbl="parChTrans1D2" presStyleIdx="0" presStyleCnt="3"/>
      <dgm:spPr/>
    </dgm:pt>
    <dgm:pt modelId="{5F83F4D5-3368-4616-9F53-60E216609A5B}" type="pres">
      <dgm:prSet presAssocID="{298DAA77-65EE-4513-941E-97AE8F028FD0}" presName="text0" presStyleLbl="node1" presStyleIdx="1" presStyleCnt="4" custScaleX="154639" custScaleY="57064" custRadScaleRad="100001" custRadScaleInc="360">
        <dgm:presLayoutVars>
          <dgm:bulletEnabled val="1"/>
        </dgm:presLayoutVars>
      </dgm:prSet>
      <dgm:spPr/>
    </dgm:pt>
    <dgm:pt modelId="{B9AA981F-EDF8-4AAA-94D8-A6490688A6BC}" type="pres">
      <dgm:prSet presAssocID="{2A1C98E9-1DF6-4D3E-AE7B-079A86628906}" presName="Name56" presStyleLbl="parChTrans1D2" presStyleIdx="1" presStyleCnt="3"/>
      <dgm:spPr/>
    </dgm:pt>
    <dgm:pt modelId="{6D999170-0FAD-47E8-8148-11B5563BE635}" type="pres">
      <dgm:prSet presAssocID="{08065C34-BE01-428B-920F-A703BE2190AF}" presName="text0" presStyleLbl="node1" presStyleIdx="2" presStyleCnt="4" custScaleX="316947" custScaleY="149880">
        <dgm:presLayoutVars>
          <dgm:bulletEnabled val="1"/>
        </dgm:presLayoutVars>
      </dgm:prSet>
      <dgm:spPr/>
    </dgm:pt>
    <dgm:pt modelId="{6803FC83-FDC4-4F31-AD74-A72A2F602545}" type="pres">
      <dgm:prSet presAssocID="{51B3B611-3635-4B3F-9918-932448C6B360}" presName="Name56" presStyleLbl="parChTrans1D2" presStyleIdx="2" presStyleCnt="3"/>
      <dgm:spPr/>
    </dgm:pt>
    <dgm:pt modelId="{B77D2FB8-C8BC-4BF1-8E98-7CFFC1FA3DE1}" type="pres">
      <dgm:prSet presAssocID="{061FBD58-4636-470D-8BDE-CB9B3FFF8B47}" presName="text0" presStyleLbl="node1" presStyleIdx="3" presStyleCnt="4" custScaleX="408639" custScaleY="147858">
        <dgm:presLayoutVars>
          <dgm:bulletEnabled val="1"/>
        </dgm:presLayoutVars>
      </dgm:prSet>
      <dgm:spPr/>
    </dgm:pt>
  </dgm:ptLst>
  <dgm:cxnLst>
    <dgm:cxn modelId="{F7A7DF25-7769-440B-BEAB-D5787DA5F396}" srcId="{DB9C8AF6-0086-4553-BE39-329AC95CC7AA}" destId="{08065C34-BE01-428B-920F-A703BE2190AF}" srcOrd="1" destOrd="0" parTransId="{2A1C98E9-1DF6-4D3E-AE7B-079A86628906}" sibTransId="{DB739E18-A8F5-41D9-885D-648A7F26223F}"/>
    <dgm:cxn modelId="{E55DEE25-85BE-4D6B-BC63-668EC4B03A42}" type="presOf" srcId="{08065C34-BE01-428B-920F-A703BE2190AF}" destId="{6D999170-0FAD-47E8-8148-11B5563BE635}" srcOrd="0" destOrd="0" presId="urn:microsoft.com/office/officeart/2008/layout/RadialCluster"/>
    <dgm:cxn modelId="{1F60172D-539E-4F2F-8B78-438AC99BCF69}" type="presOf" srcId="{51B3B611-3635-4B3F-9918-932448C6B360}" destId="{6803FC83-FDC4-4F31-AD74-A72A2F602545}" srcOrd="0" destOrd="0" presId="urn:microsoft.com/office/officeart/2008/layout/RadialCluster"/>
    <dgm:cxn modelId="{2E12D866-4FE9-4BF3-B00B-7914657EFFD9}" type="presOf" srcId="{298DAA77-65EE-4513-941E-97AE8F028FD0}" destId="{5F83F4D5-3368-4616-9F53-60E216609A5B}" srcOrd="0" destOrd="0" presId="urn:microsoft.com/office/officeart/2008/layout/RadialCluster"/>
    <dgm:cxn modelId="{0819DE50-DFE7-4DE6-B62E-0478CC3CC143}" srcId="{DB9C8AF6-0086-4553-BE39-329AC95CC7AA}" destId="{061FBD58-4636-470D-8BDE-CB9B3FFF8B47}" srcOrd="2" destOrd="0" parTransId="{51B3B611-3635-4B3F-9918-932448C6B360}" sibTransId="{88868602-5760-4225-B10E-AA973952C383}"/>
    <dgm:cxn modelId="{B2DB3D58-A412-4993-AEED-949732CCA498}" type="presOf" srcId="{DB9C8AF6-0086-4553-BE39-329AC95CC7AA}" destId="{C30FDDB9-C532-41F7-8202-1B4D52D7CD53}" srcOrd="0" destOrd="0" presId="urn:microsoft.com/office/officeart/2008/layout/RadialCluster"/>
    <dgm:cxn modelId="{24234A8B-E3A7-49B5-8D79-1FED9315DC29}" srcId="{54F8D593-B666-44F6-A59A-7F98E5D5802D}" destId="{DB9C8AF6-0086-4553-BE39-329AC95CC7AA}" srcOrd="0" destOrd="0" parTransId="{1716FEB6-0431-4474-94AD-B6C36CFB8400}" sibTransId="{FF65E80C-84E8-464A-8C6B-4747575398C5}"/>
    <dgm:cxn modelId="{D0E1449E-EBCD-40E8-AEC9-018C4E09B939}" type="presOf" srcId="{061FBD58-4636-470D-8BDE-CB9B3FFF8B47}" destId="{B77D2FB8-C8BC-4BF1-8E98-7CFFC1FA3DE1}" srcOrd="0" destOrd="0" presId="urn:microsoft.com/office/officeart/2008/layout/RadialCluster"/>
    <dgm:cxn modelId="{4BE39FA4-500E-43FA-BF7F-CE7636DE6741}" type="presOf" srcId="{2A1C98E9-1DF6-4D3E-AE7B-079A86628906}" destId="{B9AA981F-EDF8-4AAA-94D8-A6490688A6BC}" srcOrd="0" destOrd="0" presId="urn:microsoft.com/office/officeart/2008/layout/RadialCluster"/>
    <dgm:cxn modelId="{38229DC0-FA57-48F4-8B06-133F08E35C23}" type="presOf" srcId="{87593D8E-BED0-415D-BD20-E5D707CB46DB}" destId="{1FC4DC28-0E57-48E2-A9B0-1ABD301B2821}" srcOrd="0" destOrd="0" presId="urn:microsoft.com/office/officeart/2008/layout/RadialCluster"/>
    <dgm:cxn modelId="{30F81FD3-FB63-4979-BC35-60FA168777EF}" type="presOf" srcId="{54F8D593-B666-44F6-A59A-7F98E5D5802D}" destId="{DCDDC444-D629-4D96-ACAF-9478B371A04F}" srcOrd="0" destOrd="0" presId="urn:microsoft.com/office/officeart/2008/layout/RadialCluster"/>
    <dgm:cxn modelId="{F2C5D0D9-99AB-46E7-8658-4C99629FCBA1}" srcId="{DB9C8AF6-0086-4553-BE39-329AC95CC7AA}" destId="{298DAA77-65EE-4513-941E-97AE8F028FD0}" srcOrd="0" destOrd="0" parTransId="{87593D8E-BED0-415D-BD20-E5D707CB46DB}" sibTransId="{5EC63665-45D5-4D0C-B5A6-CA8A8D404601}"/>
    <dgm:cxn modelId="{996022EA-B090-4197-AF4E-BAC556168851}" type="presParOf" srcId="{DCDDC444-D629-4D96-ACAF-9478B371A04F}" destId="{F114D875-47B8-4074-81CC-A72B25D1861E}" srcOrd="0" destOrd="0" presId="urn:microsoft.com/office/officeart/2008/layout/RadialCluster"/>
    <dgm:cxn modelId="{FDFC819D-FFD8-4833-8740-83D958D09C2D}" type="presParOf" srcId="{F114D875-47B8-4074-81CC-A72B25D1861E}" destId="{C30FDDB9-C532-41F7-8202-1B4D52D7CD53}" srcOrd="0" destOrd="0" presId="urn:microsoft.com/office/officeart/2008/layout/RadialCluster"/>
    <dgm:cxn modelId="{F39B5FED-A975-4A4C-BD0C-CD8FA7EABA11}" type="presParOf" srcId="{F114D875-47B8-4074-81CC-A72B25D1861E}" destId="{1FC4DC28-0E57-48E2-A9B0-1ABD301B2821}" srcOrd="1" destOrd="0" presId="urn:microsoft.com/office/officeart/2008/layout/RadialCluster"/>
    <dgm:cxn modelId="{40D8AFED-D5EE-454D-978E-88D40D98F46D}" type="presParOf" srcId="{F114D875-47B8-4074-81CC-A72B25D1861E}" destId="{5F83F4D5-3368-4616-9F53-60E216609A5B}" srcOrd="2" destOrd="0" presId="urn:microsoft.com/office/officeart/2008/layout/RadialCluster"/>
    <dgm:cxn modelId="{A053A767-CE7E-4CD5-B802-4F39CD756B78}" type="presParOf" srcId="{F114D875-47B8-4074-81CC-A72B25D1861E}" destId="{B9AA981F-EDF8-4AAA-94D8-A6490688A6BC}" srcOrd="3" destOrd="0" presId="urn:microsoft.com/office/officeart/2008/layout/RadialCluster"/>
    <dgm:cxn modelId="{DEC82126-6A9E-4F00-AF2A-44E5367B67CC}" type="presParOf" srcId="{F114D875-47B8-4074-81CC-A72B25D1861E}" destId="{6D999170-0FAD-47E8-8148-11B5563BE635}" srcOrd="4" destOrd="0" presId="urn:microsoft.com/office/officeart/2008/layout/RadialCluster"/>
    <dgm:cxn modelId="{96BE8ECC-7443-4DD7-AD53-68C267F23CF0}" type="presParOf" srcId="{F114D875-47B8-4074-81CC-A72B25D1861E}" destId="{6803FC83-FDC4-4F31-AD74-A72A2F602545}" srcOrd="5" destOrd="0" presId="urn:microsoft.com/office/officeart/2008/layout/RadialCluster"/>
    <dgm:cxn modelId="{6A2AF888-2825-4B0F-AD08-0529D25C28C2}" type="presParOf" srcId="{F114D875-47B8-4074-81CC-A72B25D1861E}" destId="{B77D2FB8-C8BC-4BF1-8E98-7CFFC1FA3DE1}"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FDDB9-C532-41F7-8202-1B4D52D7CD53}">
      <dsp:nvSpPr>
        <dsp:cNvPr id="0" name=""/>
        <dsp:cNvSpPr/>
      </dsp:nvSpPr>
      <dsp:spPr>
        <a:xfrm>
          <a:off x="2366132" y="1738304"/>
          <a:ext cx="5165620" cy="9695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it-IT" sz="2400" b="1" kern="1200" dirty="0">
              <a:ln>
                <a:solidFill>
                  <a:sysClr val="windowText" lastClr="000000"/>
                </a:solidFill>
              </a:ln>
              <a:solidFill>
                <a:srgbClr val="C00000"/>
              </a:solidFill>
            </a:rPr>
            <a:t>Soggetto che utilizza a qualsiasi titolo rimpianto oggetto della verifica</a:t>
          </a:r>
        </a:p>
      </dsp:txBody>
      <dsp:txXfrm>
        <a:off x="2413461" y="1785633"/>
        <a:ext cx="5070962" cy="874882"/>
      </dsp:txXfrm>
    </dsp:sp>
    <dsp:sp modelId="{1FC4DC28-0E57-48E2-A9B0-1ABD301B2821}">
      <dsp:nvSpPr>
        <dsp:cNvPr id="0" name=""/>
        <dsp:cNvSpPr/>
      </dsp:nvSpPr>
      <dsp:spPr>
        <a:xfrm rot="16199947">
          <a:off x="4526829" y="1316205"/>
          <a:ext cx="844198" cy="0"/>
        </a:xfrm>
        <a:custGeom>
          <a:avLst/>
          <a:gdLst/>
          <a:ahLst/>
          <a:cxnLst/>
          <a:rect l="0" t="0" r="0" b="0"/>
          <a:pathLst>
            <a:path>
              <a:moveTo>
                <a:pt x="0" y="0"/>
              </a:moveTo>
              <a:lnTo>
                <a:pt x="844198" y="0"/>
              </a:lnTo>
            </a:path>
          </a:pathLst>
        </a:custGeom>
        <a:noFill/>
        <a:ln w="12700" cap="flat" cmpd="sng" algn="ctr">
          <a:solidFill>
            <a:srgbClr val="C00000"/>
          </a:solidFill>
          <a:prstDash val="solid"/>
          <a:miter lim="800000"/>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sp>
    <dsp:sp modelId="{5F83F4D5-3368-4616-9F53-60E216609A5B}">
      <dsp:nvSpPr>
        <dsp:cNvPr id="0" name=""/>
        <dsp:cNvSpPr/>
      </dsp:nvSpPr>
      <dsp:spPr>
        <a:xfrm>
          <a:off x="4106790" y="272592"/>
          <a:ext cx="1684253" cy="62151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it-IT" sz="2400" b="1" kern="1200" dirty="0">
              <a:ln>
                <a:solidFill>
                  <a:sysClr val="windowText" lastClr="000000"/>
                </a:solidFill>
              </a:ln>
              <a:solidFill>
                <a:srgbClr val="FFFF00"/>
              </a:solidFill>
            </a:rPr>
            <a:t>Utilizzatore</a:t>
          </a:r>
        </a:p>
      </dsp:txBody>
      <dsp:txXfrm>
        <a:off x="4137130" y="302932"/>
        <a:ext cx="1623573" cy="560833"/>
      </dsp:txXfrm>
    </dsp:sp>
    <dsp:sp modelId="{B9AA981F-EDF8-4AAA-94D8-A6490688A6BC}">
      <dsp:nvSpPr>
        <dsp:cNvPr id="0" name=""/>
        <dsp:cNvSpPr/>
      </dsp:nvSpPr>
      <dsp:spPr>
        <a:xfrm rot="2662222">
          <a:off x="5280186" y="3110745"/>
          <a:ext cx="1152307" cy="0"/>
        </a:xfrm>
        <a:custGeom>
          <a:avLst/>
          <a:gdLst/>
          <a:ahLst/>
          <a:cxnLst/>
          <a:rect l="0" t="0" r="0" b="0"/>
          <a:pathLst>
            <a:path>
              <a:moveTo>
                <a:pt x="0" y="0"/>
              </a:moveTo>
              <a:lnTo>
                <a:pt x="1152307"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sp>
    <dsp:sp modelId="{6D999170-0FAD-47E8-8148-11B5563BE635}">
      <dsp:nvSpPr>
        <dsp:cNvPr id="0" name=""/>
        <dsp:cNvSpPr/>
      </dsp:nvSpPr>
      <dsp:spPr>
        <a:xfrm>
          <a:off x="5376526" y="3513646"/>
          <a:ext cx="3452034" cy="1632421"/>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1066800">
            <a:lnSpc>
              <a:spcPct val="90000"/>
            </a:lnSpc>
            <a:spcBef>
              <a:spcPct val="0"/>
            </a:spcBef>
            <a:spcAft>
              <a:spcPct val="35000"/>
            </a:spcAft>
            <a:buNone/>
          </a:pPr>
          <a:r>
            <a:rPr lang="it-IT" sz="2400" b="1" kern="1200" dirty="0">
              <a:ln>
                <a:solidFill>
                  <a:sysClr val="windowText" lastClr="000000"/>
                </a:solidFill>
              </a:ln>
              <a:solidFill>
                <a:srgbClr val="FFFF00"/>
              </a:solidFill>
            </a:rPr>
            <a:t>L’utilizzatore può essere rappresentato da persona maggiorenne delegata</a:t>
          </a:r>
        </a:p>
      </dsp:txBody>
      <dsp:txXfrm>
        <a:off x="5456214" y="3593334"/>
        <a:ext cx="3292658" cy="1473045"/>
      </dsp:txXfrm>
    </dsp:sp>
    <dsp:sp modelId="{6803FC83-FDC4-4F31-AD74-A72A2F602545}">
      <dsp:nvSpPr>
        <dsp:cNvPr id="0" name=""/>
        <dsp:cNvSpPr/>
      </dsp:nvSpPr>
      <dsp:spPr>
        <a:xfrm rot="8152778">
          <a:off x="3441262" y="3116251"/>
          <a:ext cx="1173297" cy="0"/>
        </a:xfrm>
        <a:custGeom>
          <a:avLst/>
          <a:gdLst/>
          <a:ahLst/>
          <a:cxnLst/>
          <a:rect l="0" t="0" r="0" b="0"/>
          <a:pathLst>
            <a:path>
              <a:moveTo>
                <a:pt x="0" y="0"/>
              </a:moveTo>
              <a:lnTo>
                <a:pt x="1173297" y="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0">
          <a:scrgbClr r="0" g="0" b="0"/>
        </a:fillRef>
        <a:effectRef idx="0">
          <a:scrgbClr r="0" g="0" b="0"/>
        </a:effectRef>
        <a:fontRef idx="minor"/>
      </dsp:style>
    </dsp:sp>
    <dsp:sp modelId="{B77D2FB8-C8BC-4BF1-8E98-7CFFC1FA3DE1}">
      <dsp:nvSpPr>
        <dsp:cNvPr id="0" name=""/>
        <dsp:cNvSpPr/>
      </dsp:nvSpPr>
      <dsp:spPr>
        <a:xfrm>
          <a:off x="551108" y="3524657"/>
          <a:ext cx="4450700" cy="1610398"/>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1066800">
            <a:lnSpc>
              <a:spcPct val="90000"/>
            </a:lnSpc>
            <a:spcBef>
              <a:spcPct val="0"/>
            </a:spcBef>
            <a:spcAft>
              <a:spcPct val="35000"/>
            </a:spcAft>
            <a:buNone/>
          </a:pPr>
          <a:r>
            <a:rPr lang="it-IT" sz="2400" b="1" kern="1200" dirty="0">
              <a:ln>
                <a:solidFill>
                  <a:sysClr val="windowText" lastClr="000000"/>
                </a:solidFill>
              </a:ln>
              <a:solidFill>
                <a:srgbClr val="FFFF00"/>
              </a:solidFill>
            </a:rPr>
            <a:t>Coincide con il “Responsabile dell’impianto” come definito dal D.Lgs. 192/2005, articolo 7, comma 1. </a:t>
          </a:r>
        </a:p>
      </dsp:txBody>
      <dsp:txXfrm>
        <a:off x="629721" y="3603270"/>
        <a:ext cx="4293474" cy="1453172"/>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88255-2F46-4BC4-BF7E-E1215094CE11}" type="datetimeFigureOut">
              <a:rPr lang="it-IT" smtClean="0"/>
              <a:t>15/11/2022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F773E-E98F-42C7-AB42-EFB621F98FC8}" type="slidenum">
              <a:rPr lang="it-IT" smtClean="0"/>
              <a:t>‹N›</a:t>
            </a:fld>
            <a:endParaRPr lang="it-IT"/>
          </a:p>
        </p:txBody>
      </p:sp>
    </p:spTree>
    <p:extLst>
      <p:ext uri="{BB962C8B-B14F-4D97-AF65-F5344CB8AC3E}">
        <p14:creationId xmlns:p14="http://schemas.microsoft.com/office/powerpoint/2010/main" val="331244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C7B862-3B89-AEC7-0981-95916A13FFF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031CCE9-4934-6306-D49B-6008F1031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985BDCF-78C7-7AF8-2DC5-93F1D590BA06}"/>
              </a:ext>
            </a:extLst>
          </p:cNvPr>
          <p:cNvSpPr>
            <a:spLocks noGrp="1"/>
          </p:cNvSpPr>
          <p:nvPr>
            <p:ph type="dt" sz="half" idx="10"/>
          </p:nvPr>
        </p:nvSpPr>
        <p:spPr/>
        <p:txBody>
          <a:bodyPr/>
          <a:lstStyle/>
          <a:p>
            <a:fld id="{476C7334-65E9-4357-AF56-CFEFADAE4102}" type="datetime1">
              <a:rPr lang="it-IT" smtClean="0"/>
              <a:t>15/11/2022</a:t>
            </a:fld>
            <a:endParaRPr lang="it-IT"/>
          </a:p>
        </p:txBody>
      </p:sp>
      <p:sp>
        <p:nvSpPr>
          <p:cNvPr id="5" name="Segnaposto piè di pagina 4">
            <a:extLst>
              <a:ext uri="{FF2B5EF4-FFF2-40B4-BE49-F238E27FC236}">
                <a16:creationId xmlns:a16="http://schemas.microsoft.com/office/drawing/2014/main" id="{6F55E5A7-EBB6-A51C-C4F4-4741190C0C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AD94543-1D3D-F449-F183-24B3DECC45DF}"/>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2859162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D0476B-24C5-7A17-F06D-A0215E539E8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1898677-BECE-3D14-F683-00146F52FA8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32C4B57-6377-AA81-4B5D-A12FCC8D6E13}"/>
              </a:ext>
            </a:extLst>
          </p:cNvPr>
          <p:cNvSpPr>
            <a:spLocks noGrp="1"/>
          </p:cNvSpPr>
          <p:nvPr>
            <p:ph type="dt" sz="half" idx="10"/>
          </p:nvPr>
        </p:nvSpPr>
        <p:spPr/>
        <p:txBody>
          <a:bodyPr/>
          <a:lstStyle/>
          <a:p>
            <a:fld id="{5429FD1C-A477-457E-B85D-D9CAC9C47C93}" type="datetime1">
              <a:rPr lang="it-IT" smtClean="0"/>
              <a:t>15/11/2022</a:t>
            </a:fld>
            <a:endParaRPr lang="it-IT"/>
          </a:p>
        </p:txBody>
      </p:sp>
      <p:sp>
        <p:nvSpPr>
          <p:cNvPr id="5" name="Segnaposto piè di pagina 4">
            <a:extLst>
              <a:ext uri="{FF2B5EF4-FFF2-40B4-BE49-F238E27FC236}">
                <a16:creationId xmlns:a16="http://schemas.microsoft.com/office/drawing/2014/main" id="{971D0547-47CA-EB4C-38A6-44052B08EF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DF3162-3CA9-2DFF-D80D-AECD3A07701E}"/>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7899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027A64E-23F0-20CA-4607-EB8F35D0C69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45A700E-CF32-0A1E-32E6-EDA057DBA11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5ECFBC-5603-BE94-3A58-5FC140DDF0C5}"/>
              </a:ext>
            </a:extLst>
          </p:cNvPr>
          <p:cNvSpPr>
            <a:spLocks noGrp="1"/>
          </p:cNvSpPr>
          <p:nvPr>
            <p:ph type="dt" sz="half" idx="10"/>
          </p:nvPr>
        </p:nvSpPr>
        <p:spPr/>
        <p:txBody>
          <a:bodyPr/>
          <a:lstStyle/>
          <a:p>
            <a:fld id="{3B17E5A6-6A5D-4408-81FB-5F55A6B690C3}" type="datetime1">
              <a:rPr lang="it-IT" smtClean="0"/>
              <a:t>15/11/2022</a:t>
            </a:fld>
            <a:endParaRPr lang="it-IT"/>
          </a:p>
        </p:txBody>
      </p:sp>
      <p:sp>
        <p:nvSpPr>
          <p:cNvPr id="5" name="Segnaposto piè di pagina 4">
            <a:extLst>
              <a:ext uri="{FF2B5EF4-FFF2-40B4-BE49-F238E27FC236}">
                <a16:creationId xmlns:a16="http://schemas.microsoft.com/office/drawing/2014/main" id="{8363EF63-0F1D-324F-121C-C6A9DF9240D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FF84EF3-AFC7-1F56-B396-0608D444F75E}"/>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3713646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6F3319-E7BE-E966-88D7-F7C64BB3E52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39955D-BEDD-3367-6265-9DF4479B015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E55A29-C293-76B3-DCC4-A94C4828643A}"/>
              </a:ext>
            </a:extLst>
          </p:cNvPr>
          <p:cNvSpPr>
            <a:spLocks noGrp="1"/>
          </p:cNvSpPr>
          <p:nvPr>
            <p:ph type="dt" sz="half" idx="10"/>
          </p:nvPr>
        </p:nvSpPr>
        <p:spPr/>
        <p:txBody>
          <a:bodyPr/>
          <a:lstStyle/>
          <a:p>
            <a:fld id="{9763EA0E-C3F2-4195-AA6C-111DC4EE9099}" type="datetime1">
              <a:rPr lang="it-IT" smtClean="0"/>
              <a:t>15/11/2022</a:t>
            </a:fld>
            <a:endParaRPr lang="it-IT"/>
          </a:p>
        </p:txBody>
      </p:sp>
      <p:sp>
        <p:nvSpPr>
          <p:cNvPr id="5" name="Segnaposto piè di pagina 4">
            <a:extLst>
              <a:ext uri="{FF2B5EF4-FFF2-40B4-BE49-F238E27FC236}">
                <a16:creationId xmlns:a16="http://schemas.microsoft.com/office/drawing/2014/main" id="{0A5B17E8-A8A1-0BB1-B8E9-9E0F07C48E8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486737B-72D7-B6F9-93E8-D4EB1F1613BA}"/>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294889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8F3F22-AC38-4BBC-2172-DB826754952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9789CF0-58C1-1230-A6AD-AA2EF81AE4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3CEC35E-5459-674F-56AC-7E88649BE515}"/>
              </a:ext>
            </a:extLst>
          </p:cNvPr>
          <p:cNvSpPr>
            <a:spLocks noGrp="1"/>
          </p:cNvSpPr>
          <p:nvPr>
            <p:ph type="dt" sz="half" idx="10"/>
          </p:nvPr>
        </p:nvSpPr>
        <p:spPr/>
        <p:txBody>
          <a:bodyPr/>
          <a:lstStyle/>
          <a:p>
            <a:fld id="{86761098-75E2-4E87-9F3B-6C40B5EEA496}" type="datetime1">
              <a:rPr lang="it-IT" smtClean="0"/>
              <a:t>15/11/2022</a:t>
            </a:fld>
            <a:endParaRPr lang="it-IT"/>
          </a:p>
        </p:txBody>
      </p:sp>
      <p:sp>
        <p:nvSpPr>
          <p:cNvPr id="5" name="Segnaposto piè di pagina 4">
            <a:extLst>
              <a:ext uri="{FF2B5EF4-FFF2-40B4-BE49-F238E27FC236}">
                <a16:creationId xmlns:a16="http://schemas.microsoft.com/office/drawing/2014/main" id="{B3F2FEB3-3EAD-E26E-2CE1-7AF2EE5413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A3BDF7-D00C-D9DD-2E58-25B91FFDFE48}"/>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192307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4EE703-5770-3A92-D8A4-372BFF75BD6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D6CB34-27E8-A1A2-E349-C316F7CE034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D730051-CC3C-71F4-46DA-8227522551A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5D7E5D5-B09D-E1B8-8572-800075CBA026}"/>
              </a:ext>
            </a:extLst>
          </p:cNvPr>
          <p:cNvSpPr>
            <a:spLocks noGrp="1"/>
          </p:cNvSpPr>
          <p:nvPr>
            <p:ph type="dt" sz="half" idx="10"/>
          </p:nvPr>
        </p:nvSpPr>
        <p:spPr/>
        <p:txBody>
          <a:bodyPr/>
          <a:lstStyle/>
          <a:p>
            <a:fld id="{6C825A94-6721-4FEF-A48D-41F3E97798AE}" type="datetime1">
              <a:rPr lang="it-IT" smtClean="0"/>
              <a:t>15/11/2022</a:t>
            </a:fld>
            <a:endParaRPr lang="it-IT"/>
          </a:p>
        </p:txBody>
      </p:sp>
      <p:sp>
        <p:nvSpPr>
          <p:cNvPr id="6" name="Segnaposto piè di pagina 5">
            <a:extLst>
              <a:ext uri="{FF2B5EF4-FFF2-40B4-BE49-F238E27FC236}">
                <a16:creationId xmlns:a16="http://schemas.microsoft.com/office/drawing/2014/main" id="{091D6A46-E0F1-61B0-06BB-59186AC7697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C3C7FF2-49D8-63EE-C284-9FBBCE561EC3}"/>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93371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A0EA7F-93A5-4CE1-D5EE-FA78F9BACE2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68A211F-262B-10E2-4E06-A542BE607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C257551-15FD-53F1-8E37-18E47C1476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E8F104D-9AE6-CF91-C89D-19C3C61D2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45F7F24-5B3C-86A1-9D6F-C943B4C7116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585D1AB-31CA-95B9-BD66-5A168C87B5C6}"/>
              </a:ext>
            </a:extLst>
          </p:cNvPr>
          <p:cNvSpPr>
            <a:spLocks noGrp="1"/>
          </p:cNvSpPr>
          <p:nvPr>
            <p:ph type="dt" sz="half" idx="10"/>
          </p:nvPr>
        </p:nvSpPr>
        <p:spPr/>
        <p:txBody>
          <a:bodyPr/>
          <a:lstStyle/>
          <a:p>
            <a:fld id="{11AB7BBD-7B7A-4473-B430-2519DD66B039}" type="datetime1">
              <a:rPr lang="it-IT" smtClean="0"/>
              <a:t>15/11/2022</a:t>
            </a:fld>
            <a:endParaRPr lang="it-IT"/>
          </a:p>
        </p:txBody>
      </p:sp>
      <p:sp>
        <p:nvSpPr>
          <p:cNvPr id="8" name="Segnaposto piè di pagina 7">
            <a:extLst>
              <a:ext uri="{FF2B5EF4-FFF2-40B4-BE49-F238E27FC236}">
                <a16:creationId xmlns:a16="http://schemas.microsoft.com/office/drawing/2014/main" id="{E15E50BE-FC49-0A99-5416-3AF741DCCFA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9E90AFA-549F-4A2A-38BC-2440EEF26CB9}"/>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1695405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AF8D0D-E536-3A74-E3AF-49B9B92E734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EFBC50E-4272-A1C8-3D9E-19D8F5192351}"/>
              </a:ext>
            </a:extLst>
          </p:cNvPr>
          <p:cNvSpPr>
            <a:spLocks noGrp="1"/>
          </p:cNvSpPr>
          <p:nvPr>
            <p:ph type="dt" sz="half" idx="10"/>
          </p:nvPr>
        </p:nvSpPr>
        <p:spPr/>
        <p:txBody>
          <a:bodyPr/>
          <a:lstStyle/>
          <a:p>
            <a:fld id="{08F94362-E5B1-4D42-A1F6-6DF80670603E}" type="datetime1">
              <a:rPr lang="it-IT" smtClean="0"/>
              <a:t>15/11/2022</a:t>
            </a:fld>
            <a:endParaRPr lang="it-IT"/>
          </a:p>
        </p:txBody>
      </p:sp>
      <p:sp>
        <p:nvSpPr>
          <p:cNvPr id="4" name="Segnaposto piè di pagina 3">
            <a:extLst>
              <a:ext uri="{FF2B5EF4-FFF2-40B4-BE49-F238E27FC236}">
                <a16:creationId xmlns:a16="http://schemas.microsoft.com/office/drawing/2014/main" id="{3547EA9D-B13B-C44B-DE94-83267BA6CEE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5C5B64A-551B-68D5-9F9F-49CE2828BC67}"/>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400117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B3B6745-C8D8-4AEA-2446-342B0E94BB8A}"/>
              </a:ext>
            </a:extLst>
          </p:cNvPr>
          <p:cNvSpPr>
            <a:spLocks noGrp="1"/>
          </p:cNvSpPr>
          <p:nvPr>
            <p:ph type="dt" sz="half" idx="10"/>
          </p:nvPr>
        </p:nvSpPr>
        <p:spPr/>
        <p:txBody>
          <a:bodyPr/>
          <a:lstStyle/>
          <a:p>
            <a:fld id="{0BC14B4B-B52C-437B-AA1F-90A705E49A73}" type="datetime1">
              <a:rPr lang="it-IT" smtClean="0"/>
              <a:t>15/11/2022</a:t>
            </a:fld>
            <a:endParaRPr lang="it-IT"/>
          </a:p>
        </p:txBody>
      </p:sp>
      <p:sp>
        <p:nvSpPr>
          <p:cNvPr id="3" name="Segnaposto piè di pagina 2">
            <a:extLst>
              <a:ext uri="{FF2B5EF4-FFF2-40B4-BE49-F238E27FC236}">
                <a16:creationId xmlns:a16="http://schemas.microsoft.com/office/drawing/2014/main" id="{284D73C9-645B-54FD-FF2C-77F30927DA0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D6AB54E-A896-838F-68B2-B9A7CDDBA1C1}"/>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238120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6E3E22-BC98-F5E0-0476-5421ABA3E02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30199B-2873-852F-7DB6-2DC7551C4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3430FA1-B307-5D14-C219-CEB0BB19E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84A1DF2-32CB-88AD-A500-BD033B8BFE1A}"/>
              </a:ext>
            </a:extLst>
          </p:cNvPr>
          <p:cNvSpPr>
            <a:spLocks noGrp="1"/>
          </p:cNvSpPr>
          <p:nvPr>
            <p:ph type="dt" sz="half" idx="10"/>
          </p:nvPr>
        </p:nvSpPr>
        <p:spPr/>
        <p:txBody>
          <a:bodyPr/>
          <a:lstStyle/>
          <a:p>
            <a:fld id="{94C8A37F-F74E-4CA0-B5B3-26249DF83D1C}" type="datetime1">
              <a:rPr lang="it-IT" smtClean="0"/>
              <a:t>15/11/2022</a:t>
            </a:fld>
            <a:endParaRPr lang="it-IT"/>
          </a:p>
        </p:txBody>
      </p:sp>
      <p:sp>
        <p:nvSpPr>
          <p:cNvPr id="6" name="Segnaposto piè di pagina 5">
            <a:extLst>
              <a:ext uri="{FF2B5EF4-FFF2-40B4-BE49-F238E27FC236}">
                <a16:creationId xmlns:a16="http://schemas.microsoft.com/office/drawing/2014/main" id="{8E084891-0D20-9A79-80F0-5AD914DD097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1859BB6-7109-5325-EC67-21FE3150693A}"/>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126914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921458-7462-555F-FAB4-B5EE13579EA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DBA41C7-DD51-5D2D-54D0-59120057F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3608413-CB42-1B86-2BA7-667D038F7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5E81CE0-8167-3410-7538-1089531F43C8}"/>
              </a:ext>
            </a:extLst>
          </p:cNvPr>
          <p:cNvSpPr>
            <a:spLocks noGrp="1"/>
          </p:cNvSpPr>
          <p:nvPr>
            <p:ph type="dt" sz="half" idx="10"/>
          </p:nvPr>
        </p:nvSpPr>
        <p:spPr/>
        <p:txBody>
          <a:bodyPr/>
          <a:lstStyle/>
          <a:p>
            <a:fld id="{50D7C38B-32E9-4B9B-B2CB-A3EBC326EA32}" type="datetime1">
              <a:rPr lang="it-IT" smtClean="0"/>
              <a:t>15/11/2022</a:t>
            </a:fld>
            <a:endParaRPr lang="it-IT"/>
          </a:p>
        </p:txBody>
      </p:sp>
      <p:sp>
        <p:nvSpPr>
          <p:cNvPr id="6" name="Segnaposto piè di pagina 5">
            <a:extLst>
              <a:ext uri="{FF2B5EF4-FFF2-40B4-BE49-F238E27FC236}">
                <a16:creationId xmlns:a16="http://schemas.microsoft.com/office/drawing/2014/main" id="{95A60EFD-8346-ECFA-1F10-33F8094D7A2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B0FBD79-E280-A727-DB44-64BE7E3AF132}"/>
              </a:ext>
            </a:extLst>
          </p:cNvPr>
          <p:cNvSpPr>
            <a:spLocks noGrp="1"/>
          </p:cNvSpPr>
          <p:nvPr>
            <p:ph type="sldNum" sz="quarter" idx="12"/>
          </p:nvPr>
        </p:nvSpPr>
        <p:spPr/>
        <p:txBody>
          <a:bodyPr/>
          <a:lstStyle/>
          <a:p>
            <a:fld id="{85A3FA0B-1005-46EB-B245-375B965F7AD9}" type="slidenum">
              <a:rPr lang="it-IT" smtClean="0"/>
              <a:t>‹N›</a:t>
            </a:fld>
            <a:endParaRPr lang="it-IT"/>
          </a:p>
        </p:txBody>
      </p:sp>
    </p:spTree>
    <p:extLst>
      <p:ext uri="{BB962C8B-B14F-4D97-AF65-F5344CB8AC3E}">
        <p14:creationId xmlns:p14="http://schemas.microsoft.com/office/powerpoint/2010/main" val="597429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4A786C5-5467-0CCB-FC75-A4C7B885F3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3118DDF-1274-F835-1F54-CDA70692FC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FD841E-A398-D2A5-A9B3-95A658C95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6DAE3E-7A96-4505-8E0A-4D6F757F255D}" type="datetime1">
              <a:rPr lang="it-IT" smtClean="0"/>
              <a:t>15/11/2022</a:t>
            </a:fld>
            <a:endParaRPr lang="it-IT"/>
          </a:p>
        </p:txBody>
      </p:sp>
      <p:sp>
        <p:nvSpPr>
          <p:cNvPr id="5" name="Segnaposto piè di pagina 4">
            <a:extLst>
              <a:ext uri="{FF2B5EF4-FFF2-40B4-BE49-F238E27FC236}">
                <a16:creationId xmlns:a16="http://schemas.microsoft.com/office/drawing/2014/main" id="{5B9F3F22-6C73-A035-6FE4-FBCD0AE838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D1429ED-5061-BA05-A0BD-4E9E265A18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3FA0B-1005-46EB-B245-375B965F7AD9}" type="slidenum">
              <a:rPr lang="it-IT" smtClean="0"/>
              <a:t>‹N›</a:t>
            </a:fld>
            <a:endParaRPr lang="it-IT"/>
          </a:p>
        </p:txBody>
      </p:sp>
    </p:spTree>
    <p:extLst>
      <p:ext uri="{BB962C8B-B14F-4D97-AF65-F5344CB8AC3E}">
        <p14:creationId xmlns:p14="http://schemas.microsoft.com/office/powerpoint/2010/main" val="1239991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57205B-ED0D-524A-71F6-FDDAB021D970}"/>
              </a:ext>
            </a:extLst>
          </p:cNvPr>
          <p:cNvSpPr>
            <a:spLocks noGrp="1"/>
          </p:cNvSpPr>
          <p:nvPr>
            <p:ph type="ctrTitle"/>
          </p:nvPr>
        </p:nvSpPr>
        <p:spPr>
          <a:xfrm>
            <a:off x="2777765" y="2897750"/>
            <a:ext cx="6658466" cy="1074082"/>
          </a:xfrm>
        </p:spPr>
        <p:txBody>
          <a:bodyPr anchor="ctr">
            <a:normAutofit fontScale="90000"/>
          </a:bodyPr>
          <a:lstStyle/>
          <a:p>
            <a:pPr>
              <a:lnSpc>
                <a:spcPct val="100000"/>
              </a:lnSpc>
            </a:pPr>
            <a:r>
              <a:rPr lang="it-IT" sz="8000" b="1" dirty="0">
                <a:ln>
                  <a:solidFill>
                    <a:sysClr val="windowText" lastClr="000000"/>
                  </a:solidFill>
                </a:ln>
                <a:solidFill>
                  <a:srgbClr val="C00000"/>
                </a:solidFill>
                <a:latin typeface="+mn-lt"/>
              </a:rPr>
              <a:t>Norma 11859 – 1</a:t>
            </a:r>
          </a:p>
        </p:txBody>
      </p:sp>
      <p:pic>
        <p:nvPicPr>
          <p:cNvPr id="1028" name="Picture 4" descr="20 Pz Sacchi da 15 Kg Legna Da Ardere 100% In Tronchetti Da 25 Cm">
            <a:extLst>
              <a:ext uri="{FF2B5EF4-FFF2-40B4-BE49-F238E27FC236}">
                <a16:creationId xmlns:a16="http://schemas.microsoft.com/office/drawing/2014/main" id="{F4E30727-0452-1EFF-5507-44A2B824012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938" t="13624" r="8867" b="10570"/>
          <a:stretch/>
        </p:blipFill>
        <p:spPr bwMode="auto">
          <a:xfrm>
            <a:off x="249721" y="610100"/>
            <a:ext cx="2342650" cy="20603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oto gratis: Fuoco, legno, calore, camino, fumo">
            <a:extLst>
              <a:ext uri="{FF2B5EF4-FFF2-40B4-BE49-F238E27FC236}">
                <a16:creationId xmlns:a16="http://schemas.microsoft.com/office/drawing/2014/main" id="{9A16DD46-8097-E72C-AA45-BF298215A6D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8533" r="9648"/>
          <a:stretch/>
        </p:blipFill>
        <p:spPr bwMode="auto">
          <a:xfrm>
            <a:off x="8974316" y="4243831"/>
            <a:ext cx="2897456" cy="1992001"/>
          </a:xfrm>
          <a:prstGeom prst="rect">
            <a:avLst/>
          </a:prstGeom>
          <a:noFill/>
          <a:extLst>
            <a:ext uri="{909E8E84-426E-40DD-AFC4-6F175D3DCCD1}">
              <a14:hiddenFill xmlns:a14="http://schemas.microsoft.com/office/drawing/2010/main">
                <a:solidFill>
                  <a:srgbClr val="FFFFFF"/>
                </a:solidFill>
              </a14:hiddenFill>
            </a:ext>
          </a:extLst>
        </p:spPr>
      </p:pic>
      <p:sp>
        <p:nvSpPr>
          <p:cNvPr id="12" name="Mezza cornice 11">
            <a:extLst>
              <a:ext uri="{FF2B5EF4-FFF2-40B4-BE49-F238E27FC236}">
                <a16:creationId xmlns:a16="http://schemas.microsoft.com/office/drawing/2014/main" id="{B07B2BC3-9D8E-22BD-51A8-29237D2F92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Mezza cornice 16">
            <a:extLst>
              <a:ext uri="{FF2B5EF4-FFF2-40B4-BE49-F238E27FC236}">
                <a16:creationId xmlns:a16="http://schemas.microsoft.com/office/drawing/2014/main" id="{7F5940BB-D736-5418-3289-9CEA1B19FCAF}"/>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CasellaDiTesto 12">
            <a:extLst>
              <a:ext uri="{FF2B5EF4-FFF2-40B4-BE49-F238E27FC236}">
                <a16:creationId xmlns:a16="http://schemas.microsoft.com/office/drawing/2014/main" id="{B7F43BB2-709A-FD3C-6327-081392A8BA16}"/>
              </a:ext>
            </a:extLst>
          </p:cNvPr>
          <p:cNvSpPr txBox="1"/>
          <p:nvPr/>
        </p:nvSpPr>
        <p:spPr>
          <a:xfrm>
            <a:off x="56559" y="6495068"/>
            <a:ext cx="1979629" cy="307777"/>
          </a:xfrm>
          <a:prstGeom prst="rect">
            <a:avLst/>
          </a:prstGeom>
          <a:noFill/>
        </p:spPr>
        <p:txBody>
          <a:bodyPr wrap="square" rtlCol="0" anchor="ctr">
            <a:spAutoFit/>
          </a:bodyPr>
          <a:lstStyle/>
          <a:p>
            <a:pPr algn="ctr"/>
            <a:r>
              <a:rPr lang="it-IT" sz="1400" dirty="0">
                <a:solidFill>
                  <a:srgbClr val="002060"/>
                </a:solidFill>
              </a:rPr>
              <a:t>Per. Ind. Cesare Speroni</a:t>
            </a:r>
          </a:p>
        </p:txBody>
      </p:sp>
      <p:sp>
        <p:nvSpPr>
          <p:cNvPr id="4" name="Segnaposto numero diapositiva 3">
            <a:extLst>
              <a:ext uri="{FF2B5EF4-FFF2-40B4-BE49-F238E27FC236}">
                <a16:creationId xmlns:a16="http://schemas.microsoft.com/office/drawing/2014/main" id="{B95DDF69-7E85-4047-6655-AE6FCAF07801}"/>
              </a:ext>
            </a:extLst>
          </p:cNvPr>
          <p:cNvSpPr>
            <a:spLocks noGrp="1"/>
          </p:cNvSpPr>
          <p:nvPr>
            <p:ph type="sldNum" sz="quarter" idx="12"/>
          </p:nvPr>
        </p:nvSpPr>
        <p:spPr/>
        <p:txBody>
          <a:bodyPr/>
          <a:lstStyle/>
          <a:p>
            <a:fld id="{85A3FA0B-1005-46EB-B245-375B965F7AD9}" type="slidenum">
              <a:rPr lang="it-IT" smtClean="0"/>
              <a:t>1</a:t>
            </a:fld>
            <a:endParaRPr lang="it-IT"/>
          </a:p>
        </p:txBody>
      </p:sp>
    </p:spTree>
    <p:extLst>
      <p:ext uri="{BB962C8B-B14F-4D97-AF65-F5344CB8AC3E}">
        <p14:creationId xmlns:p14="http://schemas.microsoft.com/office/powerpoint/2010/main" val="3009100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zza cornice 1">
            <a:extLst>
              <a:ext uri="{FF2B5EF4-FFF2-40B4-BE49-F238E27FC236}">
                <a16:creationId xmlns:a16="http://schemas.microsoft.com/office/drawing/2014/main" id="{0BAD5E3A-03AE-2A67-54F3-01EFDA74F252}"/>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Mezza cornice 2">
            <a:extLst>
              <a:ext uri="{FF2B5EF4-FFF2-40B4-BE49-F238E27FC236}">
                <a16:creationId xmlns:a16="http://schemas.microsoft.com/office/drawing/2014/main" id="{0279DF12-C6F2-DECB-0313-2D09739B90B5}"/>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Segnaposto contenuto 1">
            <a:extLst>
              <a:ext uri="{FF2B5EF4-FFF2-40B4-BE49-F238E27FC236}">
                <a16:creationId xmlns:a16="http://schemas.microsoft.com/office/drawing/2014/main" id="{53C0824D-4B55-928C-5CEE-3CCC28EA69DB}"/>
              </a:ext>
            </a:extLst>
          </p:cNvPr>
          <p:cNvSpPr txBox="1">
            <a:spLocks/>
          </p:cNvSpPr>
          <p:nvPr/>
        </p:nvSpPr>
        <p:spPr>
          <a:xfrm>
            <a:off x="440832" y="1131214"/>
            <a:ext cx="11329190" cy="4609711"/>
          </a:xfrm>
          <a:prstGeom prst="rect">
            <a:avLst/>
          </a:prstGeom>
        </p:spPr>
        <p:txBody>
          <a:bodyPr anchor="ctr">
            <a:noAutofit/>
          </a:bodyPr>
          <a:lstStyle/>
          <a:p>
            <a:pPr algn="just">
              <a:spcBef>
                <a:spcPts val="600"/>
              </a:spcBef>
              <a:spcAft>
                <a:spcPts val="600"/>
              </a:spcAft>
            </a:pPr>
            <a:r>
              <a:rPr lang="it-IT" sz="2400" i="1" dirty="0">
                <a:solidFill>
                  <a:srgbClr val="FF0000"/>
                </a:solidFill>
              </a:rPr>
              <a:t>Messa fuori servizio</a:t>
            </a:r>
          </a:p>
          <a:p>
            <a:pPr marL="457200" indent="-457200" algn="just">
              <a:spcBef>
                <a:spcPts val="600"/>
              </a:spcBef>
              <a:spcAft>
                <a:spcPts val="600"/>
              </a:spcAft>
              <a:buFont typeface="Arial" panose="020B0604020202020204" pitchFamily="34" charset="0"/>
              <a:buChar char="•"/>
            </a:pPr>
            <a:r>
              <a:rPr lang="it-IT" sz="2400" dirty="0"/>
              <a:t>è definito come l’intervento atto a impedire il funzionamento dell’apparecchio o di parte dell’impianto</a:t>
            </a:r>
          </a:p>
          <a:p>
            <a:pPr algn="just">
              <a:spcBef>
                <a:spcPts val="600"/>
              </a:spcBef>
              <a:spcAft>
                <a:spcPts val="600"/>
              </a:spcAft>
            </a:pPr>
            <a:r>
              <a:rPr lang="it-IT" sz="2400" i="1" dirty="0">
                <a:solidFill>
                  <a:srgbClr val="FF0000"/>
                </a:solidFill>
              </a:rPr>
              <a:t>Operatore</a:t>
            </a:r>
          </a:p>
          <a:p>
            <a:pPr marL="457200" indent="-457200" algn="just">
              <a:spcBef>
                <a:spcPts val="600"/>
              </a:spcBef>
              <a:spcAft>
                <a:spcPts val="600"/>
              </a:spcAft>
              <a:buFont typeface="Arial" panose="020B0604020202020204" pitchFamily="34" charset="0"/>
              <a:buChar char="•"/>
            </a:pPr>
            <a:r>
              <a:rPr lang="it-IT" sz="2400" dirty="0"/>
              <a:t>è definito come il soggetto, in possesso dei requisiti previsti dalla legislazione vigente, incaricato di effettuare le verifiche oggetto della presente norma</a:t>
            </a:r>
          </a:p>
          <a:p>
            <a:pPr algn="just">
              <a:spcBef>
                <a:spcPts val="600"/>
              </a:spcBef>
              <a:spcAft>
                <a:spcPts val="600"/>
              </a:spcAft>
            </a:pPr>
            <a:r>
              <a:rPr lang="it-IT" sz="2400" i="1" dirty="0">
                <a:solidFill>
                  <a:srgbClr val="FF0000"/>
                </a:solidFill>
              </a:rPr>
              <a:t>Requisiti essenziali di sicurezza</a:t>
            </a:r>
          </a:p>
          <a:p>
            <a:pPr marL="457200" indent="-457200" algn="just">
              <a:spcBef>
                <a:spcPts val="600"/>
              </a:spcBef>
              <a:spcAft>
                <a:spcPts val="600"/>
              </a:spcAft>
              <a:buFont typeface="Arial" panose="020B0604020202020204" pitchFamily="34" charset="0"/>
              <a:buChar char="•"/>
            </a:pPr>
            <a:r>
              <a:rPr lang="it-IT" sz="2400" dirty="0"/>
              <a:t>sono definiti come i requisiti fondamentali e inderogabili per garantire la sicurezza impiantistica e la tutela dell’incolumità delle persone, degli animali e dei beni necessari per assicurare l’idoneità al funzionamento di un impianto.</a:t>
            </a:r>
          </a:p>
        </p:txBody>
      </p:sp>
      <p:sp>
        <p:nvSpPr>
          <p:cNvPr id="6" name="Segnaposto numero diapositiva 5">
            <a:extLst>
              <a:ext uri="{FF2B5EF4-FFF2-40B4-BE49-F238E27FC236}">
                <a16:creationId xmlns:a16="http://schemas.microsoft.com/office/drawing/2014/main" id="{13BA2424-B5F5-2BC5-0890-1CED658CD624}"/>
              </a:ext>
            </a:extLst>
          </p:cNvPr>
          <p:cNvSpPr>
            <a:spLocks noGrp="1"/>
          </p:cNvSpPr>
          <p:nvPr>
            <p:ph type="sldNum" sz="quarter" idx="12"/>
          </p:nvPr>
        </p:nvSpPr>
        <p:spPr/>
        <p:txBody>
          <a:bodyPr/>
          <a:lstStyle/>
          <a:p>
            <a:fld id="{85A3FA0B-1005-46EB-B245-375B965F7AD9}" type="slidenum">
              <a:rPr lang="it-IT" smtClean="0"/>
              <a:t>10</a:t>
            </a:fld>
            <a:endParaRPr lang="it-IT"/>
          </a:p>
        </p:txBody>
      </p:sp>
    </p:spTree>
    <p:extLst>
      <p:ext uri="{BB962C8B-B14F-4D97-AF65-F5344CB8AC3E}">
        <p14:creationId xmlns:p14="http://schemas.microsoft.com/office/powerpoint/2010/main" val="397447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a:extLst>
              <a:ext uri="{FF2B5EF4-FFF2-40B4-BE49-F238E27FC236}">
                <a16:creationId xmlns:a16="http://schemas.microsoft.com/office/drawing/2014/main" id="{5900FA65-2415-C433-AB04-146880B50E26}"/>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Mezza cornice 3">
            <a:extLst>
              <a:ext uri="{FF2B5EF4-FFF2-40B4-BE49-F238E27FC236}">
                <a16:creationId xmlns:a16="http://schemas.microsoft.com/office/drawing/2014/main" id="{4D23611B-C4CB-4026-08EE-580111B2C437}"/>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Segnaposto contenuto 1">
            <a:extLst>
              <a:ext uri="{FF2B5EF4-FFF2-40B4-BE49-F238E27FC236}">
                <a16:creationId xmlns:a16="http://schemas.microsoft.com/office/drawing/2014/main" id="{8F01E6E7-2358-2A61-781E-CC2339AB0783}"/>
              </a:ext>
            </a:extLst>
          </p:cNvPr>
          <p:cNvSpPr txBox="1">
            <a:spLocks/>
          </p:cNvSpPr>
          <p:nvPr/>
        </p:nvSpPr>
        <p:spPr>
          <a:xfrm>
            <a:off x="440832" y="631598"/>
            <a:ext cx="11329190" cy="5599520"/>
          </a:xfrm>
          <a:prstGeom prst="rect">
            <a:avLst/>
          </a:prstGeom>
        </p:spPr>
        <p:txBody>
          <a:bodyPr anchor="ctr">
            <a:noAutofit/>
          </a:bodyPr>
          <a:lstStyle/>
          <a:p>
            <a:pPr algn="just">
              <a:spcBef>
                <a:spcPts val="600"/>
              </a:spcBef>
              <a:spcAft>
                <a:spcPts val="600"/>
              </a:spcAft>
            </a:pPr>
            <a:r>
              <a:rPr lang="it-IT" sz="2400" i="1" dirty="0">
                <a:solidFill>
                  <a:srgbClr val="FF0000"/>
                </a:solidFill>
              </a:rPr>
              <a:t>Sistema di evacuazione dei prodotti della combustione (SEPC)</a:t>
            </a:r>
          </a:p>
          <a:p>
            <a:pPr marL="457200" indent="-457200" algn="just">
              <a:spcBef>
                <a:spcPts val="600"/>
              </a:spcBef>
              <a:spcAft>
                <a:spcPts val="600"/>
              </a:spcAft>
              <a:buFont typeface="Arial" panose="020B0604020202020204" pitchFamily="34" charset="0"/>
              <a:buChar char="•"/>
            </a:pPr>
            <a:r>
              <a:rPr lang="it-IT" sz="2400" dirty="0"/>
              <a:t>È definito come l’insieme dei manufatti che concorrono allo scarico dei prodotti della combustione, dal punto di uscita dal generatore allo sbocco in atmosfera e può comprendere uno o più dei seguenti elementi</a:t>
            </a:r>
          </a:p>
          <a:p>
            <a:pPr marL="914400" lvl="1" indent="-457200" algn="just">
              <a:spcBef>
                <a:spcPts val="600"/>
              </a:spcBef>
              <a:spcAft>
                <a:spcPts val="600"/>
              </a:spcAft>
              <a:buFont typeface="Courier New" panose="02070309020205020404" pitchFamily="49" charset="0"/>
              <a:buChar char="o"/>
            </a:pPr>
            <a:r>
              <a:rPr lang="it-IT" sz="2400" dirty="0"/>
              <a:t>camino;</a:t>
            </a:r>
          </a:p>
          <a:p>
            <a:pPr marL="914400" lvl="1" indent="-457200" algn="just">
              <a:spcBef>
                <a:spcPts val="600"/>
              </a:spcBef>
              <a:spcAft>
                <a:spcPts val="600"/>
              </a:spcAft>
              <a:buFont typeface="Courier New" panose="02070309020205020404" pitchFamily="49" charset="0"/>
              <a:buChar char="o"/>
            </a:pPr>
            <a:r>
              <a:rPr lang="it-IT" sz="2400" dirty="0"/>
              <a:t>canale da fumo;</a:t>
            </a:r>
          </a:p>
          <a:p>
            <a:pPr marL="914400" lvl="1" indent="-457200" algn="just">
              <a:spcBef>
                <a:spcPts val="600"/>
              </a:spcBef>
              <a:spcAft>
                <a:spcPts val="600"/>
              </a:spcAft>
              <a:buFont typeface="Courier New" panose="02070309020205020404" pitchFamily="49" charset="0"/>
              <a:buChar char="o"/>
            </a:pPr>
            <a:r>
              <a:rPr lang="it-IT" sz="2400" dirty="0"/>
              <a:t>condotto di evacuazione dei prodotti della combustione;</a:t>
            </a:r>
          </a:p>
          <a:p>
            <a:pPr marL="914400" lvl="1" indent="-457200" algn="just">
              <a:spcBef>
                <a:spcPts val="600"/>
              </a:spcBef>
              <a:spcAft>
                <a:spcPts val="600"/>
              </a:spcAft>
              <a:buFont typeface="Courier New" panose="02070309020205020404" pitchFamily="49" charset="0"/>
              <a:buChar char="o"/>
            </a:pPr>
            <a:r>
              <a:rPr lang="it-IT" sz="2400" dirty="0"/>
              <a:t>condotto coassiale;</a:t>
            </a:r>
          </a:p>
          <a:p>
            <a:pPr marL="914400" lvl="1" indent="-457200" algn="just">
              <a:spcBef>
                <a:spcPts val="600"/>
              </a:spcBef>
              <a:spcAft>
                <a:spcPts val="600"/>
              </a:spcAft>
              <a:buFont typeface="Courier New" panose="02070309020205020404" pitchFamily="49" charset="0"/>
              <a:buChar char="o"/>
            </a:pPr>
            <a:r>
              <a:rPr lang="it-IT" sz="2400" dirty="0"/>
              <a:t>collettore;</a:t>
            </a:r>
          </a:p>
          <a:p>
            <a:pPr marL="914400" lvl="1" indent="-457200" algn="just">
              <a:spcBef>
                <a:spcPts val="600"/>
              </a:spcBef>
              <a:spcAft>
                <a:spcPts val="600"/>
              </a:spcAft>
              <a:buFont typeface="Courier New" panose="02070309020205020404" pitchFamily="49" charset="0"/>
              <a:buChar char="o"/>
            </a:pPr>
            <a:r>
              <a:rPr lang="it-IT" sz="2400" dirty="0"/>
              <a:t>condotto per intubamento;</a:t>
            </a:r>
          </a:p>
          <a:p>
            <a:pPr marL="914400" lvl="1" indent="-457200" algn="just">
              <a:spcBef>
                <a:spcPts val="600"/>
              </a:spcBef>
              <a:spcAft>
                <a:spcPts val="600"/>
              </a:spcAft>
              <a:buFont typeface="Courier New" panose="02070309020205020404" pitchFamily="49" charset="0"/>
              <a:buChar char="o"/>
            </a:pPr>
            <a:r>
              <a:rPr lang="it-IT" sz="2400" dirty="0"/>
              <a:t>comignolo.</a:t>
            </a:r>
          </a:p>
        </p:txBody>
      </p:sp>
      <p:sp>
        <p:nvSpPr>
          <p:cNvPr id="6" name="Segnaposto numero diapositiva 5">
            <a:extLst>
              <a:ext uri="{FF2B5EF4-FFF2-40B4-BE49-F238E27FC236}">
                <a16:creationId xmlns:a16="http://schemas.microsoft.com/office/drawing/2014/main" id="{3E7B3C9F-3EDF-C85F-0DFC-01CDDCAAC08C}"/>
              </a:ext>
            </a:extLst>
          </p:cNvPr>
          <p:cNvSpPr>
            <a:spLocks noGrp="1"/>
          </p:cNvSpPr>
          <p:nvPr>
            <p:ph type="sldNum" sz="quarter" idx="12"/>
          </p:nvPr>
        </p:nvSpPr>
        <p:spPr/>
        <p:txBody>
          <a:bodyPr/>
          <a:lstStyle/>
          <a:p>
            <a:fld id="{85A3FA0B-1005-46EB-B245-375B965F7AD9}" type="slidenum">
              <a:rPr lang="it-IT" smtClean="0"/>
              <a:t>11</a:t>
            </a:fld>
            <a:endParaRPr lang="it-IT"/>
          </a:p>
        </p:txBody>
      </p:sp>
    </p:spTree>
    <p:extLst>
      <p:ext uri="{BB962C8B-B14F-4D97-AF65-F5344CB8AC3E}">
        <p14:creationId xmlns:p14="http://schemas.microsoft.com/office/powerpoint/2010/main" val="390111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8"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8"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7" presetClass="entr" presetSubtype="8"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zza cornice 1">
            <a:extLst>
              <a:ext uri="{FF2B5EF4-FFF2-40B4-BE49-F238E27FC236}">
                <a16:creationId xmlns:a16="http://schemas.microsoft.com/office/drawing/2014/main" id="{A44CC7D7-7517-FE2C-8C54-C04D9E572C11}"/>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Mezza cornice 2">
            <a:extLst>
              <a:ext uri="{FF2B5EF4-FFF2-40B4-BE49-F238E27FC236}">
                <a16:creationId xmlns:a16="http://schemas.microsoft.com/office/drawing/2014/main" id="{5D4B8EF2-3265-E290-0CF9-6C8926A611FF}"/>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aphicFrame>
        <p:nvGraphicFramePr>
          <p:cNvPr id="4" name="Diagramma 3">
            <a:extLst>
              <a:ext uri="{FF2B5EF4-FFF2-40B4-BE49-F238E27FC236}">
                <a16:creationId xmlns:a16="http://schemas.microsoft.com/office/drawing/2014/main" id="{0A7CD927-9125-94B9-BDCD-982DEA538A62}"/>
              </a:ext>
            </a:extLst>
          </p:cNvPr>
          <p:cNvGraphicFramePr/>
          <p:nvPr>
            <p:extLst>
              <p:ext uri="{D42A27DB-BD31-4B8C-83A1-F6EECF244321}">
                <p14:modId xmlns:p14="http://schemas.microsoft.com/office/powerpoint/2010/main" val="3324627927"/>
              </p:ext>
            </p:extLst>
          </p:nvPr>
        </p:nvGraphicFramePr>
        <p:xfrm>
          <a:off x="1159498" y="804508"/>
          <a:ext cx="937967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egnaposto numero diapositiva 5">
            <a:extLst>
              <a:ext uri="{FF2B5EF4-FFF2-40B4-BE49-F238E27FC236}">
                <a16:creationId xmlns:a16="http://schemas.microsoft.com/office/drawing/2014/main" id="{2EA86842-7D1A-2913-4010-F91C0B2AA286}"/>
              </a:ext>
            </a:extLst>
          </p:cNvPr>
          <p:cNvSpPr>
            <a:spLocks noGrp="1"/>
          </p:cNvSpPr>
          <p:nvPr>
            <p:ph type="sldNum" sz="quarter" idx="12"/>
          </p:nvPr>
        </p:nvSpPr>
        <p:spPr/>
        <p:txBody>
          <a:bodyPr/>
          <a:lstStyle/>
          <a:p>
            <a:fld id="{85A3FA0B-1005-46EB-B245-375B965F7AD9}" type="slidenum">
              <a:rPr lang="it-IT" smtClean="0"/>
              <a:t>12</a:t>
            </a:fld>
            <a:endParaRPr lang="it-IT"/>
          </a:p>
        </p:txBody>
      </p:sp>
    </p:spTree>
    <p:extLst>
      <p:ext uri="{BB962C8B-B14F-4D97-AF65-F5344CB8AC3E}">
        <p14:creationId xmlns:p14="http://schemas.microsoft.com/office/powerpoint/2010/main" val="24096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dgm id="{C30FDDB9-C532-41F7-8202-1B4D52D7CD53}"/>
                                            </p:graphicEl>
                                          </p:spTgt>
                                        </p:tgtEl>
                                        <p:attrNameLst>
                                          <p:attrName>style.visibility</p:attrName>
                                        </p:attrNameLst>
                                      </p:cBhvr>
                                      <p:to>
                                        <p:strVal val="visible"/>
                                      </p:to>
                                    </p:set>
                                    <p:anim calcmode="lin" valueType="num">
                                      <p:cBhvr>
                                        <p:cTn id="7" dur="500" fill="hold"/>
                                        <p:tgtEl>
                                          <p:spTgt spid="4">
                                            <p:graphicEl>
                                              <a:dgm id="{C30FDDB9-C532-41F7-8202-1B4D52D7CD53}"/>
                                            </p:graphicEl>
                                          </p:spTgt>
                                        </p:tgtEl>
                                        <p:attrNameLst>
                                          <p:attrName>ppt_w</p:attrName>
                                        </p:attrNameLst>
                                      </p:cBhvr>
                                      <p:tavLst>
                                        <p:tav tm="0">
                                          <p:val>
                                            <p:fltVal val="0"/>
                                          </p:val>
                                        </p:tav>
                                        <p:tav tm="100000">
                                          <p:val>
                                            <p:strVal val="#ppt_w"/>
                                          </p:val>
                                        </p:tav>
                                      </p:tavLst>
                                    </p:anim>
                                    <p:anim calcmode="lin" valueType="num">
                                      <p:cBhvr>
                                        <p:cTn id="8" dur="500" fill="hold"/>
                                        <p:tgtEl>
                                          <p:spTgt spid="4">
                                            <p:graphicEl>
                                              <a:dgm id="{C30FDDB9-C532-41F7-8202-1B4D52D7CD53}"/>
                                            </p:graphicEl>
                                          </p:spTgt>
                                        </p:tgtEl>
                                        <p:attrNameLst>
                                          <p:attrName>ppt_h</p:attrName>
                                        </p:attrNameLst>
                                      </p:cBhvr>
                                      <p:tavLst>
                                        <p:tav tm="0">
                                          <p:val>
                                            <p:fltVal val="0"/>
                                          </p:val>
                                        </p:tav>
                                        <p:tav tm="100000">
                                          <p:val>
                                            <p:strVal val="#ppt_h"/>
                                          </p:val>
                                        </p:tav>
                                      </p:tavLst>
                                    </p:anim>
                                    <p:animEffect transition="in" filter="fade">
                                      <p:cBhvr>
                                        <p:cTn id="9" dur="500"/>
                                        <p:tgtEl>
                                          <p:spTgt spid="4">
                                            <p:graphicEl>
                                              <a:dgm id="{C30FDDB9-C532-41F7-8202-1B4D52D7CD5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dgm id="{1FC4DC28-0E57-48E2-A9B0-1ABD301B2821}"/>
                                            </p:graphicEl>
                                          </p:spTgt>
                                        </p:tgtEl>
                                        <p:attrNameLst>
                                          <p:attrName>style.visibility</p:attrName>
                                        </p:attrNameLst>
                                      </p:cBhvr>
                                      <p:to>
                                        <p:strVal val="visible"/>
                                      </p:to>
                                    </p:set>
                                    <p:anim calcmode="lin" valueType="num">
                                      <p:cBhvr>
                                        <p:cTn id="14" dur="500" fill="hold"/>
                                        <p:tgtEl>
                                          <p:spTgt spid="4">
                                            <p:graphicEl>
                                              <a:dgm id="{1FC4DC28-0E57-48E2-A9B0-1ABD301B2821}"/>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1FC4DC28-0E57-48E2-A9B0-1ABD301B2821}"/>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1FC4DC28-0E57-48E2-A9B0-1ABD301B2821}"/>
                                            </p:graphic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graphicEl>
                                              <a:dgm id="{5F83F4D5-3368-4616-9F53-60E216609A5B}"/>
                                            </p:graphicEl>
                                          </p:spTgt>
                                        </p:tgtEl>
                                        <p:attrNameLst>
                                          <p:attrName>style.visibility</p:attrName>
                                        </p:attrNameLst>
                                      </p:cBhvr>
                                      <p:to>
                                        <p:strVal val="visible"/>
                                      </p:to>
                                    </p:set>
                                    <p:anim calcmode="lin" valueType="num">
                                      <p:cBhvr>
                                        <p:cTn id="19" dur="500" fill="hold"/>
                                        <p:tgtEl>
                                          <p:spTgt spid="4">
                                            <p:graphicEl>
                                              <a:dgm id="{5F83F4D5-3368-4616-9F53-60E216609A5B}"/>
                                            </p:graphicEl>
                                          </p:spTgt>
                                        </p:tgtEl>
                                        <p:attrNameLst>
                                          <p:attrName>ppt_w</p:attrName>
                                        </p:attrNameLst>
                                      </p:cBhvr>
                                      <p:tavLst>
                                        <p:tav tm="0">
                                          <p:val>
                                            <p:fltVal val="0"/>
                                          </p:val>
                                        </p:tav>
                                        <p:tav tm="100000">
                                          <p:val>
                                            <p:strVal val="#ppt_w"/>
                                          </p:val>
                                        </p:tav>
                                      </p:tavLst>
                                    </p:anim>
                                    <p:anim calcmode="lin" valueType="num">
                                      <p:cBhvr>
                                        <p:cTn id="20" dur="500" fill="hold"/>
                                        <p:tgtEl>
                                          <p:spTgt spid="4">
                                            <p:graphicEl>
                                              <a:dgm id="{5F83F4D5-3368-4616-9F53-60E216609A5B}"/>
                                            </p:graphicEl>
                                          </p:spTgt>
                                        </p:tgtEl>
                                        <p:attrNameLst>
                                          <p:attrName>ppt_h</p:attrName>
                                        </p:attrNameLst>
                                      </p:cBhvr>
                                      <p:tavLst>
                                        <p:tav tm="0">
                                          <p:val>
                                            <p:fltVal val="0"/>
                                          </p:val>
                                        </p:tav>
                                        <p:tav tm="100000">
                                          <p:val>
                                            <p:strVal val="#ppt_h"/>
                                          </p:val>
                                        </p:tav>
                                      </p:tavLst>
                                    </p:anim>
                                    <p:animEffect transition="in" filter="fade">
                                      <p:cBhvr>
                                        <p:cTn id="21" dur="500"/>
                                        <p:tgtEl>
                                          <p:spTgt spid="4">
                                            <p:graphicEl>
                                              <a:dgm id="{5F83F4D5-3368-4616-9F53-60E216609A5B}"/>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graphicEl>
                                              <a:dgm id="{B9AA981F-EDF8-4AAA-94D8-A6490688A6BC}"/>
                                            </p:graphicEl>
                                          </p:spTgt>
                                        </p:tgtEl>
                                        <p:attrNameLst>
                                          <p:attrName>style.visibility</p:attrName>
                                        </p:attrNameLst>
                                      </p:cBhvr>
                                      <p:to>
                                        <p:strVal val="visible"/>
                                      </p:to>
                                    </p:set>
                                    <p:anim calcmode="lin" valueType="num">
                                      <p:cBhvr>
                                        <p:cTn id="26" dur="500" fill="hold"/>
                                        <p:tgtEl>
                                          <p:spTgt spid="4">
                                            <p:graphicEl>
                                              <a:dgm id="{B9AA981F-EDF8-4AAA-94D8-A6490688A6BC}"/>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B9AA981F-EDF8-4AAA-94D8-A6490688A6BC}"/>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B9AA981F-EDF8-4AAA-94D8-A6490688A6BC}"/>
                                            </p:graphic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
                                            <p:graphicEl>
                                              <a:dgm id="{6D999170-0FAD-47E8-8148-11B5563BE635}"/>
                                            </p:graphicEl>
                                          </p:spTgt>
                                        </p:tgtEl>
                                        <p:attrNameLst>
                                          <p:attrName>style.visibility</p:attrName>
                                        </p:attrNameLst>
                                      </p:cBhvr>
                                      <p:to>
                                        <p:strVal val="visible"/>
                                      </p:to>
                                    </p:set>
                                    <p:anim calcmode="lin" valueType="num">
                                      <p:cBhvr>
                                        <p:cTn id="31" dur="500" fill="hold"/>
                                        <p:tgtEl>
                                          <p:spTgt spid="4">
                                            <p:graphicEl>
                                              <a:dgm id="{6D999170-0FAD-47E8-8148-11B5563BE635}"/>
                                            </p:graphicEl>
                                          </p:spTgt>
                                        </p:tgtEl>
                                        <p:attrNameLst>
                                          <p:attrName>ppt_w</p:attrName>
                                        </p:attrNameLst>
                                      </p:cBhvr>
                                      <p:tavLst>
                                        <p:tav tm="0">
                                          <p:val>
                                            <p:fltVal val="0"/>
                                          </p:val>
                                        </p:tav>
                                        <p:tav tm="100000">
                                          <p:val>
                                            <p:strVal val="#ppt_w"/>
                                          </p:val>
                                        </p:tav>
                                      </p:tavLst>
                                    </p:anim>
                                    <p:anim calcmode="lin" valueType="num">
                                      <p:cBhvr>
                                        <p:cTn id="32" dur="500" fill="hold"/>
                                        <p:tgtEl>
                                          <p:spTgt spid="4">
                                            <p:graphicEl>
                                              <a:dgm id="{6D999170-0FAD-47E8-8148-11B5563BE635}"/>
                                            </p:graphicEl>
                                          </p:spTgt>
                                        </p:tgtEl>
                                        <p:attrNameLst>
                                          <p:attrName>ppt_h</p:attrName>
                                        </p:attrNameLst>
                                      </p:cBhvr>
                                      <p:tavLst>
                                        <p:tav tm="0">
                                          <p:val>
                                            <p:fltVal val="0"/>
                                          </p:val>
                                        </p:tav>
                                        <p:tav tm="100000">
                                          <p:val>
                                            <p:strVal val="#ppt_h"/>
                                          </p:val>
                                        </p:tav>
                                      </p:tavLst>
                                    </p:anim>
                                    <p:animEffect transition="in" filter="fade">
                                      <p:cBhvr>
                                        <p:cTn id="33" dur="500"/>
                                        <p:tgtEl>
                                          <p:spTgt spid="4">
                                            <p:graphicEl>
                                              <a:dgm id="{6D999170-0FAD-47E8-8148-11B5563BE63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graphicEl>
                                              <a:dgm id="{6803FC83-FDC4-4F31-AD74-A72A2F602545}"/>
                                            </p:graphicEl>
                                          </p:spTgt>
                                        </p:tgtEl>
                                        <p:attrNameLst>
                                          <p:attrName>style.visibility</p:attrName>
                                        </p:attrNameLst>
                                      </p:cBhvr>
                                      <p:to>
                                        <p:strVal val="visible"/>
                                      </p:to>
                                    </p:set>
                                    <p:anim calcmode="lin" valueType="num">
                                      <p:cBhvr>
                                        <p:cTn id="38" dur="500" fill="hold"/>
                                        <p:tgtEl>
                                          <p:spTgt spid="4">
                                            <p:graphicEl>
                                              <a:dgm id="{6803FC83-FDC4-4F31-AD74-A72A2F602545}"/>
                                            </p:graphicEl>
                                          </p:spTgt>
                                        </p:tgtEl>
                                        <p:attrNameLst>
                                          <p:attrName>ppt_w</p:attrName>
                                        </p:attrNameLst>
                                      </p:cBhvr>
                                      <p:tavLst>
                                        <p:tav tm="0">
                                          <p:val>
                                            <p:fltVal val="0"/>
                                          </p:val>
                                        </p:tav>
                                        <p:tav tm="100000">
                                          <p:val>
                                            <p:strVal val="#ppt_w"/>
                                          </p:val>
                                        </p:tav>
                                      </p:tavLst>
                                    </p:anim>
                                    <p:anim calcmode="lin" valueType="num">
                                      <p:cBhvr>
                                        <p:cTn id="39" dur="500" fill="hold"/>
                                        <p:tgtEl>
                                          <p:spTgt spid="4">
                                            <p:graphicEl>
                                              <a:dgm id="{6803FC83-FDC4-4F31-AD74-A72A2F602545}"/>
                                            </p:graphicEl>
                                          </p:spTgt>
                                        </p:tgtEl>
                                        <p:attrNameLst>
                                          <p:attrName>ppt_h</p:attrName>
                                        </p:attrNameLst>
                                      </p:cBhvr>
                                      <p:tavLst>
                                        <p:tav tm="0">
                                          <p:val>
                                            <p:fltVal val="0"/>
                                          </p:val>
                                        </p:tav>
                                        <p:tav tm="100000">
                                          <p:val>
                                            <p:strVal val="#ppt_h"/>
                                          </p:val>
                                        </p:tav>
                                      </p:tavLst>
                                    </p:anim>
                                    <p:animEffect transition="in" filter="fade">
                                      <p:cBhvr>
                                        <p:cTn id="40" dur="500"/>
                                        <p:tgtEl>
                                          <p:spTgt spid="4">
                                            <p:graphicEl>
                                              <a:dgm id="{6803FC83-FDC4-4F31-AD74-A72A2F602545}"/>
                                            </p:graphic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4">
                                            <p:graphicEl>
                                              <a:dgm id="{B77D2FB8-C8BC-4BF1-8E98-7CFFC1FA3DE1}"/>
                                            </p:graphicEl>
                                          </p:spTgt>
                                        </p:tgtEl>
                                        <p:attrNameLst>
                                          <p:attrName>style.visibility</p:attrName>
                                        </p:attrNameLst>
                                      </p:cBhvr>
                                      <p:to>
                                        <p:strVal val="visible"/>
                                      </p:to>
                                    </p:set>
                                    <p:anim calcmode="lin" valueType="num">
                                      <p:cBhvr>
                                        <p:cTn id="43" dur="500" fill="hold"/>
                                        <p:tgtEl>
                                          <p:spTgt spid="4">
                                            <p:graphicEl>
                                              <a:dgm id="{B77D2FB8-C8BC-4BF1-8E98-7CFFC1FA3DE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B77D2FB8-C8BC-4BF1-8E98-7CFFC1FA3DE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B77D2FB8-C8BC-4BF1-8E98-7CFFC1FA3D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zza cornice 1">
            <a:extLst>
              <a:ext uri="{FF2B5EF4-FFF2-40B4-BE49-F238E27FC236}">
                <a16:creationId xmlns:a16="http://schemas.microsoft.com/office/drawing/2014/main" id="{73367C7B-C0E9-6A63-7FB3-7371043EB7D8}"/>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Mezza cornice 2">
            <a:extLst>
              <a:ext uri="{FF2B5EF4-FFF2-40B4-BE49-F238E27FC236}">
                <a16:creationId xmlns:a16="http://schemas.microsoft.com/office/drawing/2014/main" id="{C276D3E6-B318-40F3-BF4F-3C3570F76BAA}"/>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Segnaposto contenuto 1">
            <a:extLst>
              <a:ext uri="{FF2B5EF4-FFF2-40B4-BE49-F238E27FC236}">
                <a16:creationId xmlns:a16="http://schemas.microsoft.com/office/drawing/2014/main" id="{9F909A31-D3C5-278E-B5BF-48943CD9DB15}"/>
              </a:ext>
            </a:extLst>
          </p:cNvPr>
          <p:cNvSpPr txBox="1">
            <a:spLocks/>
          </p:cNvSpPr>
          <p:nvPr/>
        </p:nvSpPr>
        <p:spPr>
          <a:xfrm>
            <a:off x="440832" y="2300149"/>
            <a:ext cx="11329190" cy="2271854"/>
          </a:xfrm>
          <a:prstGeom prst="rect">
            <a:avLst/>
          </a:prstGeom>
        </p:spPr>
        <p:txBody>
          <a:bodyPr anchor="ctr">
            <a:noAutofit/>
          </a:bodyPr>
          <a:lstStyle/>
          <a:p>
            <a:pPr algn="just">
              <a:spcBef>
                <a:spcPts val="600"/>
              </a:spcBef>
              <a:spcAft>
                <a:spcPts val="600"/>
              </a:spcAft>
            </a:pPr>
            <a:r>
              <a:rPr lang="it-IT" sz="2400" dirty="0"/>
              <a:t>Le verifiche stabilite dalla presente norma sono finalizzate ad accertare</a:t>
            </a:r>
          </a:p>
          <a:p>
            <a:pPr marL="457200" indent="-457200" algn="just">
              <a:spcBef>
                <a:spcPts val="600"/>
              </a:spcBef>
              <a:spcAft>
                <a:spcPts val="600"/>
              </a:spcAft>
              <a:buFont typeface="Arial" panose="020B0604020202020204" pitchFamily="34" charset="0"/>
              <a:buChar char="•"/>
            </a:pPr>
            <a:r>
              <a:rPr lang="it-IT" sz="2400" dirty="0"/>
              <a:t>l’assenza di anomalie tali da pregiudicare la sicurezza e l’incolumità delle persone, degli animali e dei beni</a:t>
            </a:r>
          </a:p>
          <a:p>
            <a:pPr marL="457200" indent="-457200" algn="just">
              <a:spcBef>
                <a:spcPts val="600"/>
              </a:spcBef>
              <a:spcAft>
                <a:spcPts val="600"/>
              </a:spcAft>
              <a:buFont typeface="Arial" panose="020B0604020202020204" pitchFamily="34" charset="0"/>
              <a:buChar char="•"/>
            </a:pPr>
            <a:r>
              <a:rPr lang="it-IT" sz="2400" dirty="0"/>
              <a:t>la sussistenza dei requisiti essenziali di sicurezza, al fine di poter formulare un giudizio sull’idoneità o la non idoneità al funzionamento del SEPC</a:t>
            </a:r>
          </a:p>
        </p:txBody>
      </p:sp>
      <p:sp>
        <p:nvSpPr>
          <p:cNvPr id="5" name="Freccia a destra 4">
            <a:extLst>
              <a:ext uri="{FF2B5EF4-FFF2-40B4-BE49-F238E27FC236}">
                <a16:creationId xmlns:a16="http://schemas.microsoft.com/office/drawing/2014/main" id="{6FD3BDB9-A69D-107B-A033-5852937BE28F}"/>
              </a:ext>
            </a:extLst>
          </p:cNvPr>
          <p:cNvSpPr/>
          <p:nvPr/>
        </p:nvSpPr>
        <p:spPr>
          <a:xfrm>
            <a:off x="8795206" y="5241301"/>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Segnaposto contenuto 1">
            <a:extLst>
              <a:ext uri="{FF2B5EF4-FFF2-40B4-BE49-F238E27FC236}">
                <a16:creationId xmlns:a16="http://schemas.microsoft.com/office/drawing/2014/main" id="{4C0BF5FE-0690-07E9-15DA-8F2EAC27540B}"/>
              </a:ext>
            </a:extLst>
          </p:cNvPr>
          <p:cNvSpPr txBox="1">
            <a:spLocks/>
          </p:cNvSpPr>
          <p:nvPr/>
        </p:nvSpPr>
        <p:spPr>
          <a:xfrm>
            <a:off x="5222713" y="428918"/>
            <a:ext cx="176255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Verifiche</a:t>
            </a:r>
          </a:p>
        </p:txBody>
      </p:sp>
      <p:sp>
        <p:nvSpPr>
          <p:cNvPr id="8" name="Segnaposto numero diapositiva 7">
            <a:extLst>
              <a:ext uri="{FF2B5EF4-FFF2-40B4-BE49-F238E27FC236}">
                <a16:creationId xmlns:a16="http://schemas.microsoft.com/office/drawing/2014/main" id="{454460B3-0052-0283-2329-A4F10BCB9325}"/>
              </a:ext>
            </a:extLst>
          </p:cNvPr>
          <p:cNvSpPr>
            <a:spLocks noGrp="1"/>
          </p:cNvSpPr>
          <p:nvPr>
            <p:ph type="sldNum" sz="quarter" idx="12"/>
          </p:nvPr>
        </p:nvSpPr>
        <p:spPr/>
        <p:txBody>
          <a:bodyPr/>
          <a:lstStyle/>
          <a:p>
            <a:fld id="{85A3FA0B-1005-46EB-B245-375B965F7AD9}" type="slidenum">
              <a:rPr lang="it-IT" smtClean="0"/>
              <a:t>13</a:t>
            </a:fld>
            <a:endParaRPr lang="it-IT"/>
          </a:p>
        </p:txBody>
      </p:sp>
    </p:spTree>
    <p:extLst>
      <p:ext uri="{BB962C8B-B14F-4D97-AF65-F5344CB8AC3E}">
        <p14:creationId xmlns:p14="http://schemas.microsoft.com/office/powerpoint/2010/main" val="207324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8F11B8E9-FD7A-BF7F-ED5D-0207DC47D9CD}"/>
              </a:ext>
            </a:extLst>
          </p:cNvPr>
          <p:cNvSpPr txBox="1">
            <a:spLocks/>
          </p:cNvSpPr>
          <p:nvPr/>
        </p:nvSpPr>
        <p:spPr>
          <a:xfrm>
            <a:off x="440832" y="2422700"/>
            <a:ext cx="11329190" cy="2017327"/>
          </a:xfrm>
          <a:prstGeom prst="rect">
            <a:avLst/>
          </a:prstGeom>
        </p:spPr>
        <p:txBody>
          <a:bodyPr anchor="ctr">
            <a:noAutofit/>
          </a:bodyPr>
          <a:lstStyle/>
          <a:p>
            <a:pPr algn="just">
              <a:spcBef>
                <a:spcPts val="600"/>
              </a:spcBef>
              <a:spcAft>
                <a:spcPts val="600"/>
              </a:spcAft>
            </a:pPr>
            <a:r>
              <a:rPr lang="it-IT" sz="2400" dirty="0"/>
              <a:t>La presente norma prevede che l’operatore possa esprimere i giudizi di seguito elencati: SEPC idoneo al funzionamento.</a:t>
            </a:r>
          </a:p>
          <a:p>
            <a:pPr algn="just">
              <a:spcBef>
                <a:spcPts val="600"/>
              </a:spcBef>
              <a:spcAft>
                <a:spcPts val="600"/>
              </a:spcAft>
            </a:pPr>
            <a:r>
              <a:rPr lang="it-IT" sz="2400" dirty="0"/>
              <a:t>Tale giudizio è determinato dall’assenza di anomalie e permette l’utilizzo dell’apparecchio a cui è collegato il SEPC senza la necessità di alcun intervento</a:t>
            </a:r>
          </a:p>
        </p:txBody>
      </p:sp>
      <p:sp>
        <p:nvSpPr>
          <p:cNvPr id="4" name="Segnaposto numero diapositiva 3">
            <a:extLst>
              <a:ext uri="{FF2B5EF4-FFF2-40B4-BE49-F238E27FC236}">
                <a16:creationId xmlns:a16="http://schemas.microsoft.com/office/drawing/2014/main" id="{28206910-8A58-DC2C-22E5-28E4E5903C61}"/>
              </a:ext>
            </a:extLst>
          </p:cNvPr>
          <p:cNvSpPr>
            <a:spLocks noGrp="1"/>
          </p:cNvSpPr>
          <p:nvPr>
            <p:ph type="sldNum" sz="quarter" idx="12"/>
          </p:nvPr>
        </p:nvSpPr>
        <p:spPr/>
        <p:txBody>
          <a:bodyPr/>
          <a:lstStyle/>
          <a:p>
            <a:fld id="{85A3FA0B-1005-46EB-B245-375B965F7AD9}" type="slidenum">
              <a:rPr lang="it-IT" smtClean="0"/>
              <a:t>14</a:t>
            </a:fld>
            <a:endParaRPr lang="it-IT"/>
          </a:p>
        </p:txBody>
      </p:sp>
    </p:spTree>
    <p:extLst>
      <p:ext uri="{BB962C8B-B14F-4D97-AF65-F5344CB8AC3E}">
        <p14:creationId xmlns:p14="http://schemas.microsoft.com/office/powerpoint/2010/main" val="118852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CD13E4F8-72D2-628C-B25C-DD5676ED261D}"/>
              </a:ext>
            </a:extLst>
          </p:cNvPr>
          <p:cNvSpPr txBox="1">
            <a:spLocks/>
          </p:cNvSpPr>
          <p:nvPr/>
        </p:nvSpPr>
        <p:spPr>
          <a:xfrm>
            <a:off x="440832" y="1027519"/>
            <a:ext cx="11329190" cy="4817098"/>
          </a:xfrm>
          <a:prstGeom prst="rect">
            <a:avLst/>
          </a:prstGeom>
        </p:spPr>
        <p:txBody>
          <a:bodyPr anchor="ctr">
            <a:noAutofit/>
          </a:bodyPr>
          <a:lstStyle/>
          <a:p>
            <a:pPr algn="just">
              <a:spcBef>
                <a:spcPts val="600"/>
              </a:spcBef>
              <a:spcAft>
                <a:spcPts val="600"/>
              </a:spcAft>
            </a:pPr>
            <a:r>
              <a:rPr lang="it-IT" sz="2400" i="1" dirty="0">
                <a:solidFill>
                  <a:srgbClr val="FF0000"/>
                </a:solidFill>
              </a:rPr>
              <a:t>SEPC idoneo al funzionamento</a:t>
            </a:r>
          </a:p>
          <a:p>
            <a:pPr marL="457200" indent="-457200" algn="just">
              <a:spcBef>
                <a:spcPts val="600"/>
              </a:spcBef>
              <a:spcAft>
                <a:spcPts val="600"/>
              </a:spcAft>
              <a:buFont typeface="Arial" panose="020B0604020202020204" pitchFamily="34" charset="0"/>
              <a:buChar char="•"/>
            </a:pPr>
            <a:r>
              <a:rPr lang="it-IT" sz="2400" dirty="0"/>
              <a:t>Tale giudizio è determinato dall’assenza di anomalie e permette l’utilizzo dell’apparecchio a cui è collegato il SEPC senza la necessità di alcun intervento</a:t>
            </a:r>
          </a:p>
          <a:p>
            <a:pPr algn="just">
              <a:spcBef>
                <a:spcPts val="600"/>
              </a:spcBef>
              <a:spcAft>
                <a:spcPts val="600"/>
              </a:spcAft>
            </a:pPr>
            <a:r>
              <a:rPr lang="it-IT" sz="2400" i="1" dirty="0">
                <a:solidFill>
                  <a:srgbClr val="FF0000"/>
                </a:solidFill>
              </a:rPr>
              <a:t>SEPC idoneo al funzionamento temporaneo</a:t>
            </a:r>
          </a:p>
          <a:p>
            <a:pPr marL="457200" indent="-457200" algn="just">
              <a:spcBef>
                <a:spcPts val="600"/>
              </a:spcBef>
              <a:spcAft>
                <a:spcPts val="600"/>
              </a:spcAft>
              <a:buFont typeface="Arial" panose="020B0604020202020204" pitchFamily="34" charset="0"/>
              <a:buChar char="•"/>
            </a:pPr>
            <a:r>
              <a:rPr lang="it-IT" sz="2400" dirty="0"/>
              <a:t>Tale giudizio è determinato dalla presenza di anomalie che </a:t>
            </a:r>
            <a:r>
              <a:rPr lang="it-IT" sz="2400" i="1" u="sng" dirty="0">
                <a:solidFill>
                  <a:srgbClr val="FF0000"/>
                </a:solidFill>
              </a:rPr>
              <a:t>non costituiscono pericolo immediato</a:t>
            </a:r>
            <a:r>
              <a:rPr lang="it-IT" sz="2400" dirty="0"/>
              <a:t> e consente l’utilizzo dell’apparecchio a cui è collegato il SEPC per un periodo di tempo entro il quale il SEPC deve essere adeguato.</a:t>
            </a:r>
          </a:p>
          <a:p>
            <a:pPr marL="914400" lvl="1" indent="-457200" algn="just">
              <a:spcBef>
                <a:spcPts val="600"/>
              </a:spcBef>
              <a:spcAft>
                <a:spcPts val="600"/>
              </a:spcAft>
              <a:buFont typeface="Courier New" panose="02070309020205020404" pitchFamily="49" charset="0"/>
              <a:buChar char="o"/>
            </a:pPr>
            <a:r>
              <a:rPr lang="it-IT" sz="2400" dirty="0"/>
              <a:t>Gli interventi necessari per l’adeguamento devono essere eseguiti in conformità alle leggi e norme vigenti applicabili.</a:t>
            </a:r>
          </a:p>
          <a:p>
            <a:pPr marL="914400" lvl="1" indent="-457200" algn="just">
              <a:spcBef>
                <a:spcPts val="600"/>
              </a:spcBef>
              <a:spcAft>
                <a:spcPts val="600"/>
              </a:spcAft>
              <a:buFont typeface="Courier New" panose="02070309020205020404" pitchFamily="49" charset="0"/>
              <a:buChar char="o"/>
            </a:pPr>
            <a:r>
              <a:rPr lang="it-IT" sz="2400" dirty="0"/>
              <a:t>In ogni caso l’operatore è tenuto a diffidare formalmente l’utilizzatore dall’utilizzare l’apparecchio oltre i limiti stabiliti</a:t>
            </a:r>
          </a:p>
        </p:txBody>
      </p:sp>
      <p:sp>
        <p:nvSpPr>
          <p:cNvPr id="3" name="Segnaposto contenuto 1">
            <a:extLst>
              <a:ext uri="{FF2B5EF4-FFF2-40B4-BE49-F238E27FC236}">
                <a16:creationId xmlns:a16="http://schemas.microsoft.com/office/drawing/2014/main" id="{BE57EF72-1DBA-89F3-5DBE-955EF03CC5F2}"/>
              </a:ext>
            </a:extLst>
          </p:cNvPr>
          <p:cNvSpPr txBox="1">
            <a:spLocks/>
          </p:cNvSpPr>
          <p:nvPr/>
        </p:nvSpPr>
        <p:spPr>
          <a:xfrm>
            <a:off x="5222713" y="428918"/>
            <a:ext cx="176255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Giudizi</a:t>
            </a:r>
          </a:p>
        </p:txBody>
      </p:sp>
      <p:sp>
        <p:nvSpPr>
          <p:cNvPr id="7" name="Segnaposto numero diapositiva 6">
            <a:extLst>
              <a:ext uri="{FF2B5EF4-FFF2-40B4-BE49-F238E27FC236}">
                <a16:creationId xmlns:a16="http://schemas.microsoft.com/office/drawing/2014/main" id="{A8C45E08-117E-9B22-B74D-63C500DF08D7}"/>
              </a:ext>
            </a:extLst>
          </p:cNvPr>
          <p:cNvSpPr>
            <a:spLocks noGrp="1"/>
          </p:cNvSpPr>
          <p:nvPr>
            <p:ph type="sldNum" sz="quarter" idx="12"/>
          </p:nvPr>
        </p:nvSpPr>
        <p:spPr/>
        <p:txBody>
          <a:bodyPr/>
          <a:lstStyle/>
          <a:p>
            <a:fld id="{85A3FA0B-1005-46EB-B245-375B965F7AD9}" type="slidenum">
              <a:rPr lang="it-IT" smtClean="0"/>
              <a:t>15</a:t>
            </a:fld>
            <a:endParaRPr lang="it-IT"/>
          </a:p>
        </p:txBody>
      </p:sp>
    </p:spTree>
    <p:extLst>
      <p:ext uri="{BB962C8B-B14F-4D97-AF65-F5344CB8AC3E}">
        <p14:creationId xmlns:p14="http://schemas.microsoft.com/office/powerpoint/2010/main" val="105896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82961C04-B5EA-6CDB-EA01-F6AB3BC08A71}"/>
              </a:ext>
            </a:extLst>
          </p:cNvPr>
          <p:cNvSpPr txBox="1">
            <a:spLocks/>
          </p:cNvSpPr>
          <p:nvPr/>
        </p:nvSpPr>
        <p:spPr>
          <a:xfrm>
            <a:off x="440832" y="2064472"/>
            <a:ext cx="11329190" cy="2733776"/>
          </a:xfrm>
          <a:prstGeom prst="rect">
            <a:avLst/>
          </a:prstGeom>
        </p:spPr>
        <p:txBody>
          <a:bodyPr anchor="ctr">
            <a:noAutofit/>
          </a:bodyPr>
          <a:lstStyle/>
          <a:p>
            <a:pPr algn="just">
              <a:spcBef>
                <a:spcPts val="600"/>
              </a:spcBef>
              <a:spcAft>
                <a:spcPts val="600"/>
              </a:spcAft>
            </a:pPr>
            <a:r>
              <a:rPr lang="it-IT" sz="2400" i="1" dirty="0">
                <a:solidFill>
                  <a:srgbClr val="FF0000"/>
                </a:solidFill>
              </a:rPr>
              <a:t>SEPC non idoneo al funzionamento</a:t>
            </a:r>
          </a:p>
          <a:p>
            <a:pPr marL="457200" indent="-457200" algn="just">
              <a:spcBef>
                <a:spcPts val="600"/>
              </a:spcBef>
              <a:spcAft>
                <a:spcPts val="600"/>
              </a:spcAft>
              <a:buFont typeface="Arial" panose="020B0604020202020204" pitchFamily="34" charset="0"/>
              <a:buChar char="•"/>
            </a:pPr>
            <a:r>
              <a:rPr lang="it-IT" sz="2400" dirty="0"/>
              <a:t>Tale giudizio è determinato dalla presenza di anomalie che, in caso di utilizzo dell’apparecchio a cui è collegato il SEPC, </a:t>
            </a:r>
            <a:r>
              <a:rPr lang="it-IT" sz="2400" i="1" u="sng" dirty="0">
                <a:solidFill>
                  <a:srgbClr val="FF0000"/>
                </a:solidFill>
              </a:rPr>
              <a:t>possono costituire pericolo immediato</a:t>
            </a:r>
          </a:p>
          <a:p>
            <a:pPr marL="914400" lvl="1" indent="-457200" algn="just">
              <a:spcBef>
                <a:spcPts val="600"/>
              </a:spcBef>
              <a:spcAft>
                <a:spcPts val="600"/>
              </a:spcAft>
              <a:buFont typeface="Courier New" panose="02070309020205020404" pitchFamily="49" charset="0"/>
              <a:buChar char="o"/>
            </a:pPr>
            <a:r>
              <a:rPr lang="it-IT" sz="2400" dirty="0"/>
              <a:t>In tal caso l’operatore </a:t>
            </a:r>
            <a:r>
              <a:rPr lang="it-IT" sz="2400" i="1" u="sng" dirty="0">
                <a:solidFill>
                  <a:srgbClr val="FF0000"/>
                </a:solidFill>
              </a:rPr>
              <a:t>deve immediatamente</a:t>
            </a:r>
            <a:r>
              <a:rPr lang="it-IT" sz="2400" dirty="0"/>
              <a:t> mettere fuori servizio l’apparecchio e diffidare formalmente l’utilizzatore dall’utilizzare l’apparecchio fino ad avvenuto adeguamento</a:t>
            </a:r>
          </a:p>
        </p:txBody>
      </p:sp>
      <p:sp>
        <p:nvSpPr>
          <p:cNvPr id="4" name="Segnaposto numero diapositiva 3">
            <a:extLst>
              <a:ext uri="{FF2B5EF4-FFF2-40B4-BE49-F238E27FC236}">
                <a16:creationId xmlns:a16="http://schemas.microsoft.com/office/drawing/2014/main" id="{2283E860-BCAF-450E-ABD6-4375A0F1756F}"/>
              </a:ext>
            </a:extLst>
          </p:cNvPr>
          <p:cNvSpPr>
            <a:spLocks noGrp="1"/>
          </p:cNvSpPr>
          <p:nvPr>
            <p:ph type="sldNum" sz="quarter" idx="12"/>
          </p:nvPr>
        </p:nvSpPr>
        <p:spPr/>
        <p:txBody>
          <a:bodyPr/>
          <a:lstStyle/>
          <a:p>
            <a:fld id="{85A3FA0B-1005-46EB-B245-375B965F7AD9}" type="slidenum">
              <a:rPr lang="it-IT" smtClean="0"/>
              <a:t>16</a:t>
            </a:fld>
            <a:endParaRPr lang="it-IT"/>
          </a:p>
        </p:txBody>
      </p:sp>
    </p:spTree>
    <p:extLst>
      <p:ext uri="{BB962C8B-B14F-4D97-AF65-F5344CB8AC3E}">
        <p14:creationId xmlns:p14="http://schemas.microsoft.com/office/powerpoint/2010/main" val="25114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44957C5E-42C2-1B1E-C4DD-5940D5A8FFD9}"/>
              </a:ext>
            </a:extLst>
          </p:cNvPr>
          <p:cNvSpPr txBox="1">
            <a:spLocks/>
          </p:cNvSpPr>
          <p:nvPr/>
        </p:nvSpPr>
        <p:spPr>
          <a:xfrm>
            <a:off x="5222713" y="428918"/>
            <a:ext cx="176255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RTV</a:t>
            </a:r>
          </a:p>
        </p:txBody>
      </p:sp>
      <p:sp>
        <p:nvSpPr>
          <p:cNvPr id="3" name="Segnaposto contenuto 1">
            <a:extLst>
              <a:ext uri="{FF2B5EF4-FFF2-40B4-BE49-F238E27FC236}">
                <a16:creationId xmlns:a16="http://schemas.microsoft.com/office/drawing/2014/main" id="{B0BDB993-AF65-492B-F76A-F5F354551099}"/>
              </a:ext>
            </a:extLst>
          </p:cNvPr>
          <p:cNvSpPr txBox="1">
            <a:spLocks/>
          </p:cNvSpPr>
          <p:nvPr/>
        </p:nvSpPr>
        <p:spPr>
          <a:xfrm>
            <a:off x="374843" y="2064472"/>
            <a:ext cx="11465222" cy="2733776"/>
          </a:xfrm>
          <a:prstGeom prst="rect">
            <a:avLst/>
          </a:prstGeom>
        </p:spPr>
        <p:txBody>
          <a:bodyPr anchor="ctr">
            <a:noAutofit/>
          </a:bodyPr>
          <a:lstStyle/>
          <a:p>
            <a:pPr algn="just">
              <a:spcBef>
                <a:spcPts val="600"/>
              </a:spcBef>
              <a:spcAft>
                <a:spcPts val="600"/>
              </a:spcAft>
            </a:pPr>
            <a:r>
              <a:rPr lang="it-IT" sz="2400" dirty="0"/>
              <a:t>Il </a:t>
            </a:r>
            <a:r>
              <a:rPr lang="it-IT" sz="2400" i="1" dirty="0">
                <a:solidFill>
                  <a:srgbClr val="FF0000"/>
                </a:solidFill>
              </a:rPr>
              <a:t>Rapporto Tecnico di Verifica</a:t>
            </a:r>
            <a:r>
              <a:rPr lang="it-IT" sz="2400" dirty="0"/>
              <a:t> è un documento composto da tre sezioni, nelle quali devono essere riportati</a:t>
            </a:r>
          </a:p>
          <a:p>
            <a:pPr marL="457200" indent="-457200" algn="just">
              <a:spcBef>
                <a:spcPts val="600"/>
              </a:spcBef>
              <a:spcAft>
                <a:spcPts val="600"/>
              </a:spcAft>
              <a:buFont typeface="Arial" panose="020B0604020202020204" pitchFamily="34" charset="0"/>
              <a:buChar char="•"/>
            </a:pPr>
            <a:r>
              <a:rPr lang="it-IT" sz="2400" dirty="0"/>
              <a:t>i dati identificativi dell’impianto (sezione 1)</a:t>
            </a:r>
          </a:p>
          <a:p>
            <a:pPr marL="457200" indent="-457200" algn="just">
              <a:spcBef>
                <a:spcPts val="600"/>
              </a:spcBef>
              <a:spcAft>
                <a:spcPts val="600"/>
              </a:spcAft>
              <a:buFont typeface="Arial" panose="020B0604020202020204" pitchFamily="34" charset="0"/>
              <a:buChar char="•"/>
            </a:pPr>
            <a:r>
              <a:rPr lang="it-IT" sz="2400" dirty="0"/>
              <a:t>i controlli eseguiti sul SEPC e i risultati conseguiti (sezione 2)</a:t>
            </a:r>
          </a:p>
          <a:p>
            <a:pPr marL="457200" indent="-457200" algn="just">
              <a:spcBef>
                <a:spcPts val="600"/>
              </a:spcBef>
              <a:spcAft>
                <a:spcPts val="600"/>
              </a:spcAft>
              <a:buFont typeface="Arial" panose="020B0604020202020204" pitchFamily="34" charset="0"/>
              <a:buChar char="•"/>
            </a:pPr>
            <a:r>
              <a:rPr lang="it-IT" sz="2400" dirty="0"/>
              <a:t>la sintesi dei risultati e il giudizio conclusivo sullo stato di sicurezza del SEPC (sezione 3). </a:t>
            </a:r>
          </a:p>
        </p:txBody>
      </p:sp>
      <p:sp>
        <p:nvSpPr>
          <p:cNvPr id="7" name="Segnaposto numero diapositiva 6">
            <a:extLst>
              <a:ext uri="{FF2B5EF4-FFF2-40B4-BE49-F238E27FC236}">
                <a16:creationId xmlns:a16="http://schemas.microsoft.com/office/drawing/2014/main" id="{245E582C-48C7-8AD9-BEFB-7847A41E9B1B}"/>
              </a:ext>
            </a:extLst>
          </p:cNvPr>
          <p:cNvSpPr>
            <a:spLocks noGrp="1"/>
          </p:cNvSpPr>
          <p:nvPr>
            <p:ph type="sldNum" sz="quarter" idx="12"/>
          </p:nvPr>
        </p:nvSpPr>
        <p:spPr/>
        <p:txBody>
          <a:bodyPr/>
          <a:lstStyle/>
          <a:p>
            <a:fld id="{85A3FA0B-1005-46EB-B245-375B965F7AD9}" type="slidenum">
              <a:rPr lang="it-IT" smtClean="0"/>
              <a:t>17</a:t>
            </a:fld>
            <a:endParaRPr lang="it-IT"/>
          </a:p>
        </p:txBody>
      </p:sp>
    </p:spTree>
    <p:extLst>
      <p:ext uri="{BB962C8B-B14F-4D97-AF65-F5344CB8AC3E}">
        <p14:creationId xmlns:p14="http://schemas.microsoft.com/office/powerpoint/2010/main" val="423896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E0188C9D-583C-5D85-A3E2-74FB0E419BE2}"/>
              </a:ext>
            </a:extLst>
          </p:cNvPr>
          <p:cNvSpPr txBox="1">
            <a:spLocks/>
          </p:cNvSpPr>
          <p:nvPr/>
        </p:nvSpPr>
        <p:spPr>
          <a:xfrm>
            <a:off x="4562575" y="428918"/>
            <a:ext cx="3073141"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Attività Preliminari</a:t>
            </a:r>
          </a:p>
        </p:txBody>
      </p:sp>
      <p:sp>
        <p:nvSpPr>
          <p:cNvPr id="3" name="Segnaposto contenuto 1">
            <a:extLst>
              <a:ext uri="{FF2B5EF4-FFF2-40B4-BE49-F238E27FC236}">
                <a16:creationId xmlns:a16="http://schemas.microsoft.com/office/drawing/2014/main" id="{074ACFD8-9731-20CE-3D3D-AD4BEDE2DE8C}"/>
              </a:ext>
            </a:extLst>
          </p:cNvPr>
          <p:cNvSpPr txBox="1">
            <a:spLocks/>
          </p:cNvSpPr>
          <p:nvPr/>
        </p:nvSpPr>
        <p:spPr>
          <a:xfrm>
            <a:off x="374843" y="2271866"/>
            <a:ext cx="11465222" cy="2328419"/>
          </a:xfrm>
          <a:prstGeom prst="rect">
            <a:avLst/>
          </a:prstGeom>
        </p:spPr>
        <p:txBody>
          <a:bodyPr anchor="ctr">
            <a:noAutofit/>
          </a:bodyPr>
          <a:lstStyle/>
          <a:p>
            <a:pPr algn="just">
              <a:spcBef>
                <a:spcPts val="600"/>
              </a:spcBef>
              <a:spcAft>
                <a:spcPts val="600"/>
              </a:spcAft>
            </a:pPr>
            <a:r>
              <a:rPr lang="it-IT" sz="2400" dirty="0"/>
              <a:t>Come prima azione l’operatore </a:t>
            </a:r>
            <a:r>
              <a:rPr lang="it-IT" sz="2400" i="1" dirty="0">
                <a:solidFill>
                  <a:srgbClr val="FF0000"/>
                </a:solidFill>
              </a:rPr>
              <a:t>deve accertarsi</a:t>
            </a:r>
            <a:r>
              <a:rPr lang="it-IT" sz="2400" dirty="0"/>
              <a:t> che l’impianto non presenti evidenti situazioni di pericolo che possano pregiudicare la sicurezza propria e dell’utilizzatore e l’incolumità delle persone, degli animali e dei beni in genere</a:t>
            </a:r>
          </a:p>
          <a:p>
            <a:pPr algn="just">
              <a:spcBef>
                <a:spcPts val="600"/>
              </a:spcBef>
              <a:spcAft>
                <a:spcPts val="600"/>
              </a:spcAft>
            </a:pPr>
            <a:r>
              <a:rPr lang="it-IT" sz="2400" dirty="0"/>
              <a:t>In caso di evidenti situazioni di pericolo, l’operatore </a:t>
            </a:r>
            <a:r>
              <a:rPr lang="it-IT" sz="2400" i="1" dirty="0">
                <a:solidFill>
                  <a:srgbClr val="FF0000"/>
                </a:solidFill>
              </a:rPr>
              <a:t>deve sospendere</a:t>
            </a:r>
            <a:r>
              <a:rPr lang="it-IT" sz="2400" dirty="0"/>
              <a:t> l’attività di verifica e mettere fuori servizio, a seconda del caso, l’impianto o parte di esso o gli apparecchi. </a:t>
            </a:r>
          </a:p>
        </p:txBody>
      </p:sp>
      <p:sp>
        <p:nvSpPr>
          <p:cNvPr id="7" name="Segnaposto numero diapositiva 6">
            <a:extLst>
              <a:ext uri="{FF2B5EF4-FFF2-40B4-BE49-F238E27FC236}">
                <a16:creationId xmlns:a16="http://schemas.microsoft.com/office/drawing/2014/main" id="{A3929595-D8FA-5728-1CF5-90036D4B0BD2}"/>
              </a:ext>
            </a:extLst>
          </p:cNvPr>
          <p:cNvSpPr>
            <a:spLocks noGrp="1"/>
          </p:cNvSpPr>
          <p:nvPr>
            <p:ph type="sldNum" sz="quarter" idx="12"/>
          </p:nvPr>
        </p:nvSpPr>
        <p:spPr/>
        <p:txBody>
          <a:bodyPr/>
          <a:lstStyle/>
          <a:p>
            <a:fld id="{85A3FA0B-1005-46EB-B245-375B965F7AD9}" type="slidenum">
              <a:rPr lang="it-IT" smtClean="0"/>
              <a:t>18</a:t>
            </a:fld>
            <a:endParaRPr lang="it-IT"/>
          </a:p>
        </p:txBody>
      </p:sp>
    </p:spTree>
    <p:extLst>
      <p:ext uri="{BB962C8B-B14F-4D97-AF65-F5344CB8AC3E}">
        <p14:creationId xmlns:p14="http://schemas.microsoft.com/office/powerpoint/2010/main" val="30241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93ABC3CA-44A6-2BB9-019D-E29B3870BEE1}"/>
              </a:ext>
            </a:extLst>
          </p:cNvPr>
          <p:cNvSpPr txBox="1">
            <a:spLocks/>
          </p:cNvSpPr>
          <p:nvPr/>
        </p:nvSpPr>
        <p:spPr>
          <a:xfrm>
            <a:off x="374843" y="1904220"/>
            <a:ext cx="11465222" cy="3035425"/>
          </a:xfrm>
          <a:prstGeom prst="rect">
            <a:avLst/>
          </a:prstGeom>
        </p:spPr>
        <p:txBody>
          <a:bodyPr anchor="ctr">
            <a:noAutofit/>
          </a:bodyPr>
          <a:lstStyle/>
          <a:p>
            <a:pPr algn="just">
              <a:spcBef>
                <a:spcPts val="600"/>
              </a:spcBef>
              <a:spcAft>
                <a:spcPts val="600"/>
              </a:spcAft>
            </a:pPr>
            <a:r>
              <a:rPr lang="it-IT" sz="2400" dirty="0"/>
              <a:t>L’impianto o la parte di impianto o gli apparecchi che presentano visivamente evidenti situazioni di pericolo</a:t>
            </a:r>
          </a:p>
          <a:p>
            <a:pPr marL="457200" indent="-457200" algn="just">
              <a:spcBef>
                <a:spcPts val="600"/>
              </a:spcBef>
              <a:spcAft>
                <a:spcPts val="600"/>
              </a:spcAft>
              <a:buFont typeface="Arial" panose="020B0604020202020204" pitchFamily="34" charset="0"/>
              <a:buChar char="•"/>
            </a:pPr>
            <a:r>
              <a:rPr lang="it-IT" sz="2400" b="1" i="1" u="sng" dirty="0">
                <a:solidFill>
                  <a:srgbClr val="FF0000"/>
                </a:solidFill>
              </a:rPr>
              <a:t>devono essere lasciati fuori servizio</a:t>
            </a:r>
          </a:p>
          <a:p>
            <a:pPr algn="just">
              <a:spcBef>
                <a:spcPts val="600"/>
              </a:spcBef>
              <a:spcAft>
                <a:spcPts val="600"/>
              </a:spcAft>
            </a:pPr>
            <a:r>
              <a:rPr lang="it-IT" sz="2400" dirty="0"/>
              <a:t>fino all’eliminazione della situazione di pericolo e l’utilizzatore</a:t>
            </a:r>
          </a:p>
          <a:p>
            <a:pPr marL="457200" indent="-457200" algn="just">
              <a:spcBef>
                <a:spcPts val="600"/>
              </a:spcBef>
              <a:spcAft>
                <a:spcPts val="600"/>
              </a:spcAft>
              <a:buFont typeface="Arial" panose="020B0604020202020204" pitchFamily="34" charset="0"/>
              <a:buChar char="•"/>
            </a:pPr>
            <a:r>
              <a:rPr lang="it-IT" sz="2400" b="1" i="1" u="sng" dirty="0">
                <a:solidFill>
                  <a:srgbClr val="FF0000"/>
                </a:solidFill>
              </a:rPr>
              <a:t>deve essere diffidato dall’utilizzarli</a:t>
            </a:r>
          </a:p>
          <a:p>
            <a:pPr algn="just">
              <a:spcBef>
                <a:spcPts val="600"/>
              </a:spcBef>
              <a:spcAft>
                <a:spcPts val="600"/>
              </a:spcAft>
            </a:pPr>
            <a:r>
              <a:rPr lang="it-IT" sz="2400" dirty="0"/>
              <a:t>fino a quando non siano state rimosse le cause di tale situazione</a:t>
            </a:r>
          </a:p>
        </p:txBody>
      </p:sp>
      <p:sp>
        <p:nvSpPr>
          <p:cNvPr id="4" name="Segnaposto numero diapositiva 3">
            <a:extLst>
              <a:ext uri="{FF2B5EF4-FFF2-40B4-BE49-F238E27FC236}">
                <a16:creationId xmlns:a16="http://schemas.microsoft.com/office/drawing/2014/main" id="{304470FC-28BB-F3E8-D1AE-1CB345166CA5}"/>
              </a:ext>
            </a:extLst>
          </p:cNvPr>
          <p:cNvSpPr>
            <a:spLocks noGrp="1"/>
          </p:cNvSpPr>
          <p:nvPr>
            <p:ph type="sldNum" sz="quarter" idx="12"/>
          </p:nvPr>
        </p:nvSpPr>
        <p:spPr/>
        <p:txBody>
          <a:bodyPr/>
          <a:lstStyle/>
          <a:p>
            <a:fld id="{85A3FA0B-1005-46EB-B245-375B965F7AD9}" type="slidenum">
              <a:rPr lang="it-IT" smtClean="0"/>
              <a:t>19</a:t>
            </a:fld>
            <a:endParaRPr lang="it-IT"/>
          </a:p>
        </p:txBody>
      </p:sp>
    </p:spTree>
    <p:extLst>
      <p:ext uri="{BB962C8B-B14F-4D97-AF65-F5344CB8AC3E}">
        <p14:creationId xmlns:p14="http://schemas.microsoft.com/office/powerpoint/2010/main" val="42784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C2DC5-DE6E-E5EA-0C30-135C8291060A}"/>
              </a:ext>
            </a:extLst>
          </p:cNvPr>
          <p:cNvSpPr txBox="1">
            <a:spLocks/>
          </p:cNvSpPr>
          <p:nvPr/>
        </p:nvSpPr>
        <p:spPr>
          <a:xfrm>
            <a:off x="461916" y="1602556"/>
            <a:ext cx="11283883" cy="3648175"/>
          </a:xfrm>
          <a:prstGeom prst="rect">
            <a:avLst/>
          </a:prstGeom>
          <a:solidFill>
            <a:srgbClr val="FFC000"/>
          </a:solidFill>
          <a:scene3d>
            <a:camera prst="orthographicFront"/>
            <a:lightRig rig="threePt" dir="t"/>
          </a:scene3d>
          <a:sp3d>
            <a:bevelT prst="angle"/>
          </a:sp3d>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it-IT" sz="4800" b="1" dirty="0">
                <a:ln>
                  <a:solidFill>
                    <a:sysClr val="windowText" lastClr="000000"/>
                  </a:solidFill>
                </a:ln>
                <a:solidFill>
                  <a:srgbClr val="C00000"/>
                </a:solidFill>
              </a:rPr>
              <a:t>Impianti alimentati a combustibile liquido e solido, per uso civile, in esercizio - Linee guida per la verifica dell’idoneità al funzionamento in sicurezza – Parte 1 : Sistemi di evacuazione dei prodotti della combustione</a:t>
            </a:r>
            <a:endParaRPr lang="it-IT" sz="4800" b="1" dirty="0">
              <a:ln>
                <a:solidFill>
                  <a:sysClr val="windowText" lastClr="000000"/>
                </a:solidFill>
              </a:ln>
              <a:solidFill>
                <a:srgbClr val="C00000"/>
              </a:solidFill>
              <a:latin typeface="+mn-lt"/>
            </a:endParaRPr>
          </a:p>
        </p:txBody>
      </p:sp>
      <p:sp>
        <p:nvSpPr>
          <p:cNvPr id="3" name="Mezza cornice 2">
            <a:extLst>
              <a:ext uri="{FF2B5EF4-FFF2-40B4-BE49-F238E27FC236}">
                <a16:creationId xmlns:a16="http://schemas.microsoft.com/office/drawing/2014/main" id="{1C6F9505-CEA9-F7FB-7F02-7E200526E72B}"/>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Mezza cornice 3">
            <a:extLst>
              <a:ext uri="{FF2B5EF4-FFF2-40B4-BE49-F238E27FC236}">
                <a16:creationId xmlns:a16="http://schemas.microsoft.com/office/drawing/2014/main" id="{C0A0241D-97EA-0D8C-E28B-B8B95978CC25}"/>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Segnaposto numero diapositiva 5">
            <a:extLst>
              <a:ext uri="{FF2B5EF4-FFF2-40B4-BE49-F238E27FC236}">
                <a16:creationId xmlns:a16="http://schemas.microsoft.com/office/drawing/2014/main" id="{6E7B3877-F675-3D68-1553-B3E743DE92ED}"/>
              </a:ext>
            </a:extLst>
          </p:cNvPr>
          <p:cNvSpPr>
            <a:spLocks noGrp="1"/>
          </p:cNvSpPr>
          <p:nvPr>
            <p:ph type="sldNum" sz="quarter" idx="12"/>
          </p:nvPr>
        </p:nvSpPr>
        <p:spPr/>
        <p:txBody>
          <a:bodyPr/>
          <a:lstStyle/>
          <a:p>
            <a:fld id="{85A3FA0B-1005-46EB-B245-375B965F7AD9}" type="slidenum">
              <a:rPr lang="it-IT" smtClean="0"/>
              <a:t>2</a:t>
            </a:fld>
            <a:endParaRPr lang="it-IT"/>
          </a:p>
        </p:txBody>
      </p:sp>
    </p:spTree>
    <p:extLst>
      <p:ext uri="{BB962C8B-B14F-4D97-AF65-F5344CB8AC3E}">
        <p14:creationId xmlns:p14="http://schemas.microsoft.com/office/powerpoint/2010/main" val="1950912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4C28635F-E1FF-9ADE-C712-A2497CEA7192}"/>
              </a:ext>
            </a:extLst>
          </p:cNvPr>
          <p:cNvSpPr txBox="1">
            <a:spLocks/>
          </p:cNvSpPr>
          <p:nvPr/>
        </p:nvSpPr>
        <p:spPr>
          <a:xfrm>
            <a:off x="374843" y="2422697"/>
            <a:ext cx="11465222" cy="2026757"/>
          </a:xfrm>
          <a:prstGeom prst="rect">
            <a:avLst/>
          </a:prstGeom>
        </p:spPr>
        <p:txBody>
          <a:bodyPr anchor="ctr">
            <a:noAutofit/>
          </a:bodyPr>
          <a:lstStyle/>
          <a:p>
            <a:pPr algn="just">
              <a:spcBef>
                <a:spcPts val="600"/>
              </a:spcBef>
              <a:spcAft>
                <a:spcPts val="600"/>
              </a:spcAft>
            </a:pPr>
            <a:r>
              <a:rPr lang="it-IT" sz="2400" dirty="0"/>
              <a:t>Si considerano in particolare pregiudizievoli per la sicurezza</a:t>
            </a:r>
          </a:p>
          <a:p>
            <a:pPr marL="457200" indent="-457200" algn="just">
              <a:spcBef>
                <a:spcPts val="600"/>
              </a:spcBef>
              <a:spcAft>
                <a:spcPts val="600"/>
              </a:spcAft>
              <a:buFont typeface="Arial" panose="020B0604020202020204" pitchFamily="34" charset="0"/>
              <a:buChar char="•"/>
            </a:pPr>
            <a:r>
              <a:rPr lang="it-IT" sz="2400" dirty="0"/>
              <a:t>la presenza di </a:t>
            </a:r>
            <a:r>
              <a:rPr lang="it-IT" sz="2400" b="1" i="1" u="sng" dirty="0">
                <a:solidFill>
                  <a:srgbClr val="FF0000"/>
                </a:solidFill>
              </a:rPr>
              <a:t>prodotti gassosi della combustione in ambiente</a:t>
            </a:r>
            <a:r>
              <a:rPr lang="it-IT" sz="2400" dirty="0"/>
              <a:t> (interno) di installazione</a:t>
            </a:r>
          </a:p>
          <a:p>
            <a:pPr marL="457200" indent="-457200" algn="just">
              <a:spcBef>
                <a:spcPts val="600"/>
              </a:spcBef>
              <a:spcAft>
                <a:spcPts val="600"/>
              </a:spcAft>
              <a:buFont typeface="Arial" panose="020B0604020202020204" pitchFamily="34" charset="0"/>
              <a:buChar char="•"/>
            </a:pPr>
            <a:r>
              <a:rPr lang="it-IT" sz="2400" dirty="0"/>
              <a:t>principio di incendio dei materiali combustibili adiacenti al sistema di evacuazione dei prodotti della combustione e/o apparecchio</a:t>
            </a:r>
          </a:p>
        </p:txBody>
      </p:sp>
      <p:sp>
        <p:nvSpPr>
          <p:cNvPr id="4" name="Segnaposto numero diapositiva 3">
            <a:extLst>
              <a:ext uri="{FF2B5EF4-FFF2-40B4-BE49-F238E27FC236}">
                <a16:creationId xmlns:a16="http://schemas.microsoft.com/office/drawing/2014/main" id="{2B375F76-3CD9-7119-7F12-9C6CB79AE267}"/>
              </a:ext>
            </a:extLst>
          </p:cNvPr>
          <p:cNvSpPr>
            <a:spLocks noGrp="1"/>
          </p:cNvSpPr>
          <p:nvPr>
            <p:ph type="sldNum" sz="quarter" idx="12"/>
          </p:nvPr>
        </p:nvSpPr>
        <p:spPr/>
        <p:txBody>
          <a:bodyPr/>
          <a:lstStyle/>
          <a:p>
            <a:fld id="{85A3FA0B-1005-46EB-B245-375B965F7AD9}" type="slidenum">
              <a:rPr lang="it-IT" smtClean="0"/>
              <a:t>20</a:t>
            </a:fld>
            <a:endParaRPr lang="it-IT"/>
          </a:p>
        </p:txBody>
      </p:sp>
    </p:spTree>
    <p:extLst>
      <p:ext uri="{BB962C8B-B14F-4D97-AF65-F5344CB8AC3E}">
        <p14:creationId xmlns:p14="http://schemas.microsoft.com/office/powerpoint/2010/main" val="346504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87B299E9-3A8B-D42A-EE18-F172D2C3658F}"/>
              </a:ext>
            </a:extLst>
          </p:cNvPr>
          <p:cNvSpPr txBox="1">
            <a:spLocks/>
          </p:cNvSpPr>
          <p:nvPr/>
        </p:nvSpPr>
        <p:spPr>
          <a:xfrm>
            <a:off x="374843" y="2422697"/>
            <a:ext cx="11465222" cy="2026757"/>
          </a:xfrm>
          <a:prstGeom prst="rect">
            <a:avLst/>
          </a:prstGeom>
        </p:spPr>
        <p:txBody>
          <a:bodyPr anchor="ctr">
            <a:noAutofit/>
          </a:bodyPr>
          <a:lstStyle/>
          <a:p>
            <a:pPr algn="just">
              <a:spcBef>
                <a:spcPts val="600"/>
              </a:spcBef>
              <a:spcAft>
                <a:spcPts val="600"/>
              </a:spcAft>
            </a:pPr>
            <a:r>
              <a:rPr lang="it-IT" sz="2400" dirty="0"/>
              <a:t>Si considerano in particolare pregiudizievoli per la sicurezza</a:t>
            </a:r>
          </a:p>
          <a:p>
            <a:pPr marL="457200" indent="-457200" algn="just">
              <a:spcBef>
                <a:spcPts val="600"/>
              </a:spcBef>
              <a:spcAft>
                <a:spcPts val="600"/>
              </a:spcAft>
              <a:buFont typeface="Arial" panose="020B0604020202020204" pitchFamily="34" charset="0"/>
              <a:buChar char="•"/>
            </a:pPr>
            <a:r>
              <a:rPr lang="it-IT" sz="2400" dirty="0"/>
              <a:t>la presenza di </a:t>
            </a:r>
            <a:r>
              <a:rPr lang="it-IT" sz="2400" b="1" i="1" u="sng" dirty="0">
                <a:solidFill>
                  <a:srgbClr val="FF0000"/>
                </a:solidFill>
              </a:rPr>
              <a:t>prodotti gassosi della combustione in ambiente</a:t>
            </a:r>
            <a:r>
              <a:rPr lang="it-IT" sz="2400" dirty="0"/>
              <a:t> (interno) di installazione</a:t>
            </a:r>
          </a:p>
          <a:p>
            <a:pPr marL="457200" indent="-457200" algn="just">
              <a:spcBef>
                <a:spcPts val="600"/>
              </a:spcBef>
              <a:spcAft>
                <a:spcPts val="600"/>
              </a:spcAft>
              <a:buFont typeface="Arial" panose="020B0604020202020204" pitchFamily="34" charset="0"/>
              <a:buChar char="•"/>
            </a:pPr>
            <a:r>
              <a:rPr lang="it-IT" sz="2400" dirty="0"/>
              <a:t>principio di incendio dei materiali combustibili adiacenti al sistema di evacuazione dei prodotti della combustione e/o apparecchio</a:t>
            </a:r>
          </a:p>
        </p:txBody>
      </p:sp>
      <p:sp>
        <p:nvSpPr>
          <p:cNvPr id="4" name="Segnaposto numero diapositiva 3">
            <a:extLst>
              <a:ext uri="{FF2B5EF4-FFF2-40B4-BE49-F238E27FC236}">
                <a16:creationId xmlns:a16="http://schemas.microsoft.com/office/drawing/2014/main" id="{81989BBD-2EAE-A9A1-8968-F216E1C2EC8D}"/>
              </a:ext>
            </a:extLst>
          </p:cNvPr>
          <p:cNvSpPr>
            <a:spLocks noGrp="1"/>
          </p:cNvSpPr>
          <p:nvPr>
            <p:ph type="sldNum" sz="quarter" idx="12"/>
          </p:nvPr>
        </p:nvSpPr>
        <p:spPr/>
        <p:txBody>
          <a:bodyPr/>
          <a:lstStyle/>
          <a:p>
            <a:fld id="{85A3FA0B-1005-46EB-B245-375B965F7AD9}" type="slidenum">
              <a:rPr lang="it-IT" smtClean="0"/>
              <a:t>21</a:t>
            </a:fld>
            <a:endParaRPr lang="it-IT"/>
          </a:p>
        </p:txBody>
      </p:sp>
    </p:spTree>
    <p:extLst>
      <p:ext uri="{BB962C8B-B14F-4D97-AF65-F5344CB8AC3E}">
        <p14:creationId xmlns:p14="http://schemas.microsoft.com/office/powerpoint/2010/main" val="41836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9ED0661F-B9A3-0D2D-70F7-27D612EC8CAA}"/>
              </a:ext>
            </a:extLst>
          </p:cNvPr>
          <p:cNvSpPr txBox="1">
            <a:spLocks/>
          </p:cNvSpPr>
          <p:nvPr/>
        </p:nvSpPr>
        <p:spPr>
          <a:xfrm>
            <a:off x="2950593" y="428918"/>
            <a:ext cx="630653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Controllo dell’afflusso di aria comburente</a:t>
            </a:r>
          </a:p>
        </p:txBody>
      </p:sp>
      <p:sp>
        <p:nvSpPr>
          <p:cNvPr id="3" name="Segnaposto contenuto 1">
            <a:extLst>
              <a:ext uri="{FF2B5EF4-FFF2-40B4-BE49-F238E27FC236}">
                <a16:creationId xmlns:a16="http://schemas.microsoft.com/office/drawing/2014/main" id="{0DCD8179-BAB9-76D3-0FB4-291AC3438FE7}"/>
              </a:ext>
            </a:extLst>
          </p:cNvPr>
          <p:cNvSpPr txBox="1">
            <a:spLocks/>
          </p:cNvSpPr>
          <p:nvPr/>
        </p:nvSpPr>
        <p:spPr>
          <a:xfrm>
            <a:off x="374843" y="1951353"/>
            <a:ext cx="11465222" cy="2969443"/>
          </a:xfrm>
          <a:prstGeom prst="rect">
            <a:avLst/>
          </a:prstGeom>
        </p:spPr>
        <p:txBody>
          <a:bodyPr anchor="ctr">
            <a:noAutofit/>
          </a:bodyPr>
          <a:lstStyle/>
          <a:p>
            <a:pPr algn="just">
              <a:spcBef>
                <a:spcPts val="600"/>
              </a:spcBef>
              <a:spcAft>
                <a:spcPts val="600"/>
              </a:spcAft>
            </a:pPr>
            <a:r>
              <a:rPr lang="it-IT" sz="2400" dirty="0"/>
              <a:t>Deve essere verificato che le aperture di ventilazione e/o i condotti per l’adduzione dell’aria comburente siano di sezione netta adeguata, dimensionate secondo le indicazioni fornite dal fabbricante dell’apparecchio sul manuale di istruzioni, oppure, in assenza, siano in accordo con le norme applicabili e siano libere da qualsiasi ostacolo che impedisca l’afflusso di aria.</a:t>
            </a:r>
          </a:p>
          <a:p>
            <a:pPr algn="just">
              <a:spcBef>
                <a:spcPts val="600"/>
              </a:spcBef>
              <a:spcAft>
                <a:spcPts val="600"/>
              </a:spcAft>
            </a:pPr>
            <a:r>
              <a:rPr lang="it-IT" sz="2400" dirty="0"/>
              <a:t>In alternativa alla verifica dimensionale è possibile effettuare una verifica mediante la prova di ventilazione ambiente descritta in </a:t>
            </a:r>
            <a:r>
              <a:rPr lang="it-IT" sz="2400" b="1" i="1" u="sng" dirty="0">
                <a:solidFill>
                  <a:srgbClr val="FF0000"/>
                </a:solidFill>
              </a:rPr>
              <a:t>Appendice B</a:t>
            </a:r>
          </a:p>
        </p:txBody>
      </p:sp>
      <p:sp>
        <p:nvSpPr>
          <p:cNvPr id="4" name="Freccia a destra 3">
            <a:extLst>
              <a:ext uri="{FF2B5EF4-FFF2-40B4-BE49-F238E27FC236}">
                <a16:creationId xmlns:a16="http://schemas.microsoft.com/office/drawing/2014/main" id="{E149617B-BA1C-B9B8-CE10-7525C9560C54}"/>
              </a:ext>
            </a:extLst>
          </p:cNvPr>
          <p:cNvSpPr/>
          <p:nvPr/>
        </p:nvSpPr>
        <p:spPr>
          <a:xfrm>
            <a:off x="8795206" y="5241301"/>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a:extLst>
              <a:ext uri="{FF2B5EF4-FFF2-40B4-BE49-F238E27FC236}">
                <a16:creationId xmlns:a16="http://schemas.microsoft.com/office/drawing/2014/main" id="{18F5029C-5671-6B13-9121-B57769D1308E}"/>
              </a:ext>
            </a:extLst>
          </p:cNvPr>
          <p:cNvSpPr>
            <a:spLocks noGrp="1"/>
          </p:cNvSpPr>
          <p:nvPr>
            <p:ph type="sldNum" sz="quarter" idx="12"/>
          </p:nvPr>
        </p:nvSpPr>
        <p:spPr/>
        <p:txBody>
          <a:bodyPr/>
          <a:lstStyle/>
          <a:p>
            <a:fld id="{85A3FA0B-1005-46EB-B245-375B965F7AD9}" type="slidenum">
              <a:rPr lang="it-IT" smtClean="0"/>
              <a:t>22</a:t>
            </a:fld>
            <a:endParaRPr lang="it-IT"/>
          </a:p>
        </p:txBody>
      </p:sp>
    </p:spTree>
    <p:extLst>
      <p:ext uri="{BB962C8B-B14F-4D97-AF65-F5344CB8AC3E}">
        <p14:creationId xmlns:p14="http://schemas.microsoft.com/office/powerpoint/2010/main" val="376691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5ECF6570-675B-2F89-7C32-24C94792564E}"/>
              </a:ext>
            </a:extLst>
          </p:cNvPr>
          <p:cNvSpPr txBox="1">
            <a:spLocks/>
          </p:cNvSpPr>
          <p:nvPr/>
        </p:nvSpPr>
        <p:spPr>
          <a:xfrm>
            <a:off x="5062190" y="428918"/>
            <a:ext cx="208333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Appendice B</a:t>
            </a:r>
          </a:p>
        </p:txBody>
      </p:sp>
      <p:sp>
        <p:nvSpPr>
          <p:cNvPr id="3" name="Segnaposto contenuto 1">
            <a:extLst>
              <a:ext uri="{FF2B5EF4-FFF2-40B4-BE49-F238E27FC236}">
                <a16:creationId xmlns:a16="http://schemas.microsoft.com/office/drawing/2014/main" id="{27FC625A-3476-0058-4C1D-E231AA4CCF8F}"/>
              </a:ext>
            </a:extLst>
          </p:cNvPr>
          <p:cNvSpPr txBox="1">
            <a:spLocks/>
          </p:cNvSpPr>
          <p:nvPr/>
        </p:nvSpPr>
        <p:spPr>
          <a:xfrm>
            <a:off x="374843" y="1121792"/>
            <a:ext cx="11465222" cy="4628560"/>
          </a:xfrm>
          <a:prstGeom prst="rect">
            <a:avLst/>
          </a:prstGeom>
        </p:spPr>
        <p:txBody>
          <a:bodyPr anchor="ctr">
            <a:noAutofit/>
          </a:bodyPr>
          <a:lstStyle/>
          <a:p>
            <a:pPr algn="just">
              <a:spcBef>
                <a:spcPts val="600"/>
              </a:spcBef>
              <a:spcAft>
                <a:spcPts val="600"/>
              </a:spcAft>
            </a:pPr>
            <a:r>
              <a:rPr lang="it-IT" sz="2400" i="1" dirty="0">
                <a:solidFill>
                  <a:srgbClr val="FF0000"/>
                </a:solidFill>
              </a:rPr>
              <a:t>La verifica deve essere eseguita secondo la seguente procedura</a:t>
            </a:r>
          </a:p>
          <a:p>
            <a:pPr marL="457200" indent="-457200" algn="just">
              <a:spcBef>
                <a:spcPts val="600"/>
              </a:spcBef>
              <a:spcAft>
                <a:spcPts val="600"/>
              </a:spcAft>
              <a:buFont typeface="+mj-lt"/>
              <a:buAutoNum type="arabicParenR"/>
            </a:pPr>
            <a:r>
              <a:rPr lang="it-IT" sz="2400" dirty="0"/>
              <a:t>chiudere tutte le finestre e le porte che comunicano con l’ambiente esterno</a:t>
            </a:r>
          </a:p>
          <a:p>
            <a:pPr marL="457200" indent="-457200" algn="just">
              <a:spcBef>
                <a:spcPts val="600"/>
              </a:spcBef>
              <a:spcAft>
                <a:spcPts val="600"/>
              </a:spcAft>
              <a:buFont typeface="+mj-lt"/>
              <a:buAutoNum type="arabicParenR"/>
            </a:pPr>
            <a:r>
              <a:rPr lang="it-IT" sz="2400" dirty="0"/>
              <a:t>accendere l’apparecchio alla potenza termica nominale ed eventuali altri dispositivi e/o apparecchi che potrebbero mettere in depressione il locale, inclusi eventuali impianti VMC presenti</a:t>
            </a:r>
          </a:p>
          <a:p>
            <a:pPr marL="457200" indent="-457200" algn="just">
              <a:spcBef>
                <a:spcPts val="600"/>
              </a:spcBef>
              <a:spcAft>
                <a:spcPts val="600"/>
              </a:spcAft>
              <a:buFont typeface="+mj-lt"/>
              <a:buAutoNum type="arabicParenR"/>
            </a:pPr>
            <a:r>
              <a:rPr lang="it-IT" sz="2400" dirty="0"/>
              <a:t>collegare allo strumento i due capillari di pari lunghezza e portare all’esterno uno dei due capillari</a:t>
            </a:r>
          </a:p>
          <a:p>
            <a:pPr marL="457200" indent="-457200" algn="just">
              <a:spcBef>
                <a:spcPts val="600"/>
              </a:spcBef>
              <a:spcAft>
                <a:spcPts val="600"/>
              </a:spcAft>
              <a:buFont typeface="+mj-lt"/>
              <a:buAutoNum type="arabicParenR"/>
            </a:pPr>
            <a:r>
              <a:rPr lang="it-IT" sz="2400" dirty="0"/>
              <a:t>accendere lo strumento</a:t>
            </a:r>
          </a:p>
          <a:p>
            <a:pPr marL="457200" indent="-457200" algn="just">
              <a:spcBef>
                <a:spcPts val="600"/>
              </a:spcBef>
              <a:spcAft>
                <a:spcPts val="600"/>
              </a:spcAft>
              <a:buFont typeface="+mj-lt"/>
              <a:buAutoNum type="arabicParenR"/>
            </a:pPr>
            <a:r>
              <a:rPr lang="it-IT" sz="2400" dirty="0"/>
              <a:t>aprire la porta o finestra nelle vicinanze dell’apparecchio sul quale si vuole eseguire la prova</a:t>
            </a:r>
            <a:endParaRPr lang="it-IT" sz="2400" b="1" i="1" u="sng" dirty="0">
              <a:solidFill>
                <a:srgbClr val="FF0000"/>
              </a:solidFill>
            </a:endParaRPr>
          </a:p>
        </p:txBody>
      </p:sp>
      <p:sp>
        <p:nvSpPr>
          <p:cNvPr id="4" name="Freccia a destra 3">
            <a:extLst>
              <a:ext uri="{FF2B5EF4-FFF2-40B4-BE49-F238E27FC236}">
                <a16:creationId xmlns:a16="http://schemas.microsoft.com/office/drawing/2014/main" id="{31C09126-975A-B7B0-736D-1943A62A4F8C}"/>
              </a:ext>
            </a:extLst>
          </p:cNvPr>
          <p:cNvSpPr/>
          <p:nvPr/>
        </p:nvSpPr>
        <p:spPr>
          <a:xfrm>
            <a:off x="8795206" y="5241301"/>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a:extLst>
              <a:ext uri="{FF2B5EF4-FFF2-40B4-BE49-F238E27FC236}">
                <a16:creationId xmlns:a16="http://schemas.microsoft.com/office/drawing/2014/main" id="{513132FB-6B7F-C932-B4EE-61EF02B063A6}"/>
              </a:ext>
            </a:extLst>
          </p:cNvPr>
          <p:cNvSpPr>
            <a:spLocks noGrp="1"/>
          </p:cNvSpPr>
          <p:nvPr>
            <p:ph type="sldNum" sz="quarter" idx="12"/>
          </p:nvPr>
        </p:nvSpPr>
        <p:spPr/>
        <p:txBody>
          <a:bodyPr/>
          <a:lstStyle/>
          <a:p>
            <a:fld id="{85A3FA0B-1005-46EB-B245-375B965F7AD9}" type="slidenum">
              <a:rPr lang="it-IT" smtClean="0"/>
              <a:t>23</a:t>
            </a:fld>
            <a:endParaRPr lang="it-IT"/>
          </a:p>
        </p:txBody>
      </p:sp>
    </p:spTree>
    <p:extLst>
      <p:ext uri="{BB962C8B-B14F-4D97-AF65-F5344CB8AC3E}">
        <p14:creationId xmlns:p14="http://schemas.microsoft.com/office/powerpoint/2010/main" val="39509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5EE8B381-8E94-B642-9CA1-24DBF1058B6E}"/>
              </a:ext>
            </a:extLst>
          </p:cNvPr>
          <p:cNvSpPr txBox="1">
            <a:spLocks/>
          </p:cNvSpPr>
          <p:nvPr/>
        </p:nvSpPr>
        <p:spPr>
          <a:xfrm>
            <a:off x="374843" y="1291476"/>
            <a:ext cx="11465222" cy="4289196"/>
          </a:xfrm>
          <a:prstGeom prst="rect">
            <a:avLst/>
          </a:prstGeom>
        </p:spPr>
        <p:txBody>
          <a:bodyPr anchor="ctr">
            <a:noAutofit/>
          </a:bodyPr>
          <a:lstStyle/>
          <a:p>
            <a:pPr marL="457200" indent="-457200" algn="just">
              <a:spcBef>
                <a:spcPts val="600"/>
              </a:spcBef>
              <a:spcAft>
                <a:spcPts val="600"/>
              </a:spcAft>
              <a:buFont typeface="+mj-lt"/>
              <a:buAutoNum type="arabicParenR" startAt="6"/>
            </a:pPr>
            <a:r>
              <a:rPr lang="it-IT" sz="2400" dirty="0"/>
              <a:t>attendere 30 secondi e successivamente leggere il valore rilevato dallo strumento che deve essere di </a:t>
            </a:r>
            <a:r>
              <a:rPr lang="it-IT" sz="2400" b="1" i="1" u="sng" dirty="0">
                <a:solidFill>
                  <a:srgbClr val="FF0000"/>
                </a:solidFill>
              </a:rPr>
              <a:t>0 Pa ± 0,2</a:t>
            </a:r>
            <a:r>
              <a:rPr lang="it-IT" sz="2400" dirty="0"/>
              <a:t>, altrimenti azzerare lo strumento (il valore misurato corrisponde alla pressione esterna)</a:t>
            </a:r>
          </a:p>
          <a:p>
            <a:pPr marL="457200" indent="-457200" algn="just">
              <a:spcBef>
                <a:spcPts val="600"/>
              </a:spcBef>
              <a:spcAft>
                <a:spcPts val="600"/>
              </a:spcAft>
              <a:buFont typeface="+mj-lt"/>
              <a:buAutoNum type="arabicParenR" startAt="6"/>
            </a:pPr>
            <a:r>
              <a:rPr lang="it-IT" sz="2400" dirty="0"/>
              <a:t>avviare il primo ciclo di misurazione per </a:t>
            </a:r>
            <a:r>
              <a:rPr lang="it-IT" sz="2400" b="1" i="1" u="sng" dirty="0">
                <a:solidFill>
                  <a:srgbClr val="FF0000"/>
                </a:solidFill>
              </a:rPr>
              <a:t>30 secondi </a:t>
            </a:r>
            <a:r>
              <a:rPr lang="it-IT" sz="2400" dirty="0"/>
              <a:t>a finestra chiusa, e rilevare il valore più alto</a:t>
            </a:r>
          </a:p>
          <a:p>
            <a:pPr marL="457200" indent="-457200" algn="just">
              <a:spcBef>
                <a:spcPts val="600"/>
              </a:spcBef>
              <a:spcAft>
                <a:spcPts val="600"/>
              </a:spcAft>
              <a:buFont typeface="+mj-lt"/>
              <a:buAutoNum type="arabicParenR" startAt="6"/>
            </a:pPr>
            <a:r>
              <a:rPr lang="it-IT" sz="2400" dirty="0"/>
              <a:t>ripetere la misura con altri due cicli come ai punti da 5) a 7), per un totale di 3 cicli</a:t>
            </a:r>
          </a:p>
          <a:p>
            <a:pPr marL="457200" indent="-457200" algn="just">
              <a:spcBef>
                <a:spcPts val="600"/>
              </a:spcBef>
              <a:spcAft>
                <a:spcPts val="600"/>
              </a:spcAft>
              <a:buFont typeface="+mj-lt"/>
              <a:buAutoNum type="arabicParenR" startAt="6"/>
            </a:pPr>
            <a:r>
              <a:rPr lang="it-IT" sz="2400" dirty="0"/>
              <a:t>la media delle tre misure deve risultare </a:t>
            </a:r>
            <a:r>
              <a:rPr lang="it-IT" sz="2400" b="1" i="1" u="sng" dirty="0">
                <a:solidFill>
                  <a:srgbClr val="FF0000"/>
                </a:solidFill>
              </a:rPr>
              <a:t>non maggiore di 4 Pa</a:t>
            </a:r>
          </a:p>
          <a:p>
            <a:pPr marL="457200" indent="-457200" algn="just">
              <a:spcBef>
                <a:spcPts val="600"/>
              </a:spcBef>
              <a:spcAft>
                <a:spcPts val="600"/>
              </a:spcAft>
              <a:buFont typeface="+mj-lt"/>
              <a:buAutoNum type="arabicParenR" startAt="6"/>
            </a:pPr>
            <a:r>
              <a:rPr lang="it-IT" sz="2400" dirty="0"/>
              <a:t>tenere conto che eventuali disturbi della misurazione possono essere dati dalla presenza di vento e da spostamento dello strumento o interferenze sui capillari. </a:t>
            </a:r>
            <a:endParaRPr lang="it-IT" sz="2400" b="1" i="1" u="sng" dirty="0">
              <a:solidFill>
                <a:srgbClr val="FF0000"/>
              </a:solidFill>
            </a:endParaRPr>
          </a:p>
        </p:txBody>
      </p:sp>
      <p:sp>
        <p:nvSpPr>
          <p:cNvPr id="4" name="Segnaposto numero diapositiva 3">
            <a:extLst>
              <a:ext uri="{FF2B5EF4-FFF2-40B4-BE49-F238E27FC236}">
                <a16:creationId xmlns:a16="http://schemas.microsoft.com/office/drawing/2014/main" id="{9F70A555-4DF2-D3D0-FD71-266CAC4E1C7F}"/>
              </a:ext>
            </a:extLst>
          </p:cNvPr>
          <p:cNvSpPr>
            <a:spLocks noGrp="1"/>
          </p:cNvSpPr>
          <p:nvPr>
            <p:ph type="sldNum" sz="quarter" idx="12"/>
          </p:nvPr>
        </p:nvSpPr>
        <p:spPr/>
        <p:txBody>
          <a:bodyPr/>
          <a:lstStyle/>
          <a:p>
            <a:fld id="{85A3FA0B-1005-46EB-B245-375B965F7AD9}" type="slidenum">
              <a:rPr lang="it-IT" smtClean="0"/>
              <a:t>24</a:t>
            </a:fld>
            <a:endParaRPr lang="it-IT"/>
          </a:p>
        </p:txBody>
      </p:sp>
    </p:spTree>
    <p:extLst>
      <p:ext uri="{BB962C8B-B14F-4D97-AF65-F5344CB8AC3E}">
        <p14:creationId xmlns:p14="http://schemas.microsoft.com/office/powerpoint/2010/main" val="28785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0BE7E7D4-255B-428F-D730-25C78CBCAC5D}"/>
              </a:ext>
            </a:extLst>
          </p:cNvPr>
          <p:cNvSpPr txBox="1">
            <a:spLocks/>
          </p:cNvSpPr>
          <p:nvPr/>
        </p:nvSpPr>
        <p:spPr>
          <a:xfrm>
            <a:off x="904974" y="428918"/>
            <a:ext cx="10397766"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Anomalie che determinano l’idoneità al funzionamento temporaneo</a:t>
            </a:r>
          </a:p>
        </p:txBody>
      </p:sp>
      <p:sp>
        <p:nvSpPr>
          <p:cNvPr id="3" name="Segnaposto contenuto 1">
            <a:extLst>
              <a:ext uri="{FF2B5EF4-FFF2-40B4-BE49-F238E27FC236}">
                <a16:creationId xmlns:a16="http://schemas.microsoft.com/office/drawing/2014/main" id="{7D3FBC30-89BC-33C6-1966-D1C40931E20D}"/>
              </a:ext>
            </a:extLst>
          </p:cNvPr>
          <p:cNvSpPr txBox="1">
            <a:spLocks/>
          </p:cNvSpPr>
          <p:nvPr/>
        </p:nvSpPr>
        <p:spPr>
          <a:xfrm>
            <a:off x="374843" y="1395165"/>
            <a:ext cx="11465222" cy="4081810"/>
          </a:xfrm>
          <a:prstGeom prst="rect">
            <a:avLst/>
          </a:prstGeom>
        </p:spPr>
        <p:txBody>
          <a:bodyPr anchor="ctr">
            <a:noAutofit/>
          </a:bodyPr>
          <a:lstStyle/>
          <a:p>
            <a:pPr algn="just">
              <a:spcBef>
                <a:spcPts val="600"/>
              </a:spcBef>
              <a:spcAft>
                <a:spcPts val="600"/>
              </a:spcAft>
            </a:pPr>
            <a:r>
              <a:rPr lang="it-IT" sz="2400" dirty="0"/>
              <a:t>Per potenze al focolare complessive </a:t>
            </a:r>
            <a:r>
              <a:rPr lang="it-IT" sz="2400" b="1" i="1" u="sng" dirty="0">
                <a:solidFill>
                  <a:srgbClr val="FF0000"/>
                </a:solidFill>
              </a:rPr>
              <a:t>≤ a 35 kW</a:t>
            </a:r>
            <a:r>
              <a:rPr lang="it-IT" sz="2400" dirty="0"/>
              <a:t>, si considerano anomalie che determinano l’idoneità al funzionamento temporaneo</a:t>
            </a:r>
          </a:p>
          <a:p>
            <a:pPr marL="457200" indent="-457200" algn="just">
              <a:spcBef>
                <a:spcPts val="600"/>
              </a:spcBef>
              <a:spcAft>
                <a:spcPts val="600"/>
              </a:spcAft>
              <a:buFont typeface="Arial" panose="020B0604020202020204" pitchFamily="34" charset="0"/>
              <a:buChar char="•"/>
            </a:pPr>
            <a:r>
              <a:rPr lang="it-IT" sz="2400" dirty="0"/>
              <a:t>locali d’installazione con aperture e/o condotti di ventilazione aventi caratteristiche non conformi a quelle sopra riportate purché, a seguito del controllo della funzionalità, risultino soddisfatte contemporaneamente le condizioni seguenti</a:t>
            </a:r>
          </a:p>
          <a:p>
            <a:pPr marL="914400" lvl="1" indent="-457200" algn="just">
              <a:spcBef>
                <a:spcPts val="600"/>
              </a:spcBef>
              <a:spcAft>
                <a:spcPts val="600"/>
              </a:spcAft>
              <a:buFont typeface="Courier New" panose="02070309020205020404" pitchFamily="49" charset="0"/>
              <a:buChar char="o"/>
            </a:pPr>
            <a:r>
              <a:rPr lang="it-IT" sz="2400" dirty="0"/>
              <a:t>assenza di riflusso in ambiente interno dei prodotti della combustione</a:t>
            </a:r>
          </a:p>
          <a:p>
            <a:pPr marL="914400" lvl="1" indent="-457200" algn="just">
              <a:spcBef>
                <a:spcPts val="600"/>
              </a:spcBef>
              <a:spcAft>
                <a:spcPts val="600"/>
              </a:spcAft>
              <a:buFont typeface="Courier New" panose="02070309020205020404" pitchFamily="49" charset="0"/>
              <a:buChar char="o"/>
            </a:pPr>
            <a:r>
              <a:rPr lang="it-IT" sz="2400" dirty="0"/>
              <a:t>depressione di valore sufficiente </a:t>
            </a:r>
            <a:r>
              <a:rPr lang="it-IT" sz="2400" b="1" i="1" u="sng" dirty="0">
                <a:solidFill>
                  <a:srgbClr val="FF0000"/>
                </a:solidFill>
              </a:rPr>
              <a:t>≤ 4 Pa</a:t>
            </a:r>
          </a:p>
          <a:p>
            <a:pPr algn="just">
              <a:spcBef>
                <a:spcPts val="600"/>
              </a:spcBef>
              <a:spcAft>
                <a:spcPts val="600"/>
              </a:spcAft>
            </a:pPr>
            <a:r>
              <a:rPr lang="it-IT" sz="2400" dirty="0"/>
              <a:t>In caso contrario le condizioni di cui al presente punto devono essere considerate anomalie che determinano la non idoneità al funzionamento</a:t>
            </a:r>
            <a:endParaRPr lang="it-IT" sz="2400" b="1" i="1" u="sng" dirty="0">
              <a:solidFill>
                <a:srgbClr val="FF0000"/>
              </a:solidFill>
            </a:endParaRPr>
          </a:p>
        </p:txBody>
      </p:sp>
      <p:sp>
        <p:nvSpPr>
          <p:cNvPr id="7" name="Segnaposto numero diapositiva 6">
            <a:extLst>
              <a:ext uri="{FF2B5EF4-FFF2-40B4-BE49-F238E27FC236}">
                <a16:creationId xmlns:a16="http://schemas.microsoft.com/office/drawing/2014/main" id="{455143E6-13ED-60CD-3141-D02A58172DFF}"/>
              </a:ext>
            </a:extLst>
          </p:cNvPr>
          <p:cNvSpPr>
            <a:spLocks noGrp="1"/>
          </p:cNvSpPr>
          <p:nvPr>
            <p:ph type="sldNum" sz="quarter" idx="12"/>
          </p:nvPr>
        </p:nvSpPr>
        <p:spPr/>
        <p:txBody>
          <a:bodyPr/>
          <a:lstStyle/>
          <a:p>
            <a:fld id="{85A3FA0B-1005-46EB-B245-375B965F7AD9}" type="slidenum">
              <a:rPr lang="it-IT" smtClean="0"/>
              <a:t>25</a:t>
            </a:fld>
            <a:endParaRPr lang="it-IT"/>
          </a:p>
        </p:txBody>
      </p:sp>
    </p:spTree>
    <p:extLst>
      <p:ext uri="{BB962C8B-B14F-4D97-AF65-F5344CB8AC3E}">
        <p14:creationId xmlns:p14="http://schemas.microsoft.com/office/powerpoint/2010/main" val="351732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A726E286-D302-6FCC-8F07-A59E9155D753}"/>
              </a:ext>
            </a:extLst>
          </p:cNvPr>
          <p:cNvSpPr txBox="1">
            <a:spLocks/>
          </p:cNvSpPr>
          <p:nvPr/>
        </p:nvSpPr>
        <p:spPr>
          <a:xfrm>
            <a:off x="1517720" y="428918"/>
            <a:ext cx="9172280"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Anomalie che determinano la non idoneità al funzionamento</a:t>
            </a:r>
          </a:p>
        </p:txBody>
      </p:sp>
      <p:sp>
        <p:nvSpPr>
          <p:cNvPr id="3" name="Segnaposto contenuto 1">
            <a:extLst>
              <a:ext uri="{FF2B5EF4-FFF2-40B4-BE49-F238E27FC236}">
                <a16:creationId xmlns:a16="http://schemas.microsoft.com/office/drawing/2014/main" id="{9063EE72-1846-21EA-2914-AFB8FFBBBD96}"/>
              </a:ext>
            </a:extLst>
          </p:cNvPr>
          <p:cNvSpPr txBox="1">
            <a:spLocks/>
          </p:cNvSpPr>
          <p:nvPr/>
        </p:nvSpPr>
        <p:spPr>
          <a:xfrm>
            <a:off x="374843" y="1894786"/>
            <a:ext cx="11465222" cy="3082567"/>
          </a:xfrm>
          <a:prstGeom prst="rect">
            <a:avLst/>
          </a:prstGeom>
        </p:spPr>
        <p:txBody>
          <a:bodyPr anchor="ctr">
            <a:noAutofit/>
          </a:bodyPr>
          <a:lstStyle/>
          <a:p>
            <a:pPr algn="just">
              <a:spcBef>
                <a:spcPts val="600"/>
              </a:spcBef>
              <a:spcAft>
                <a:spcPts val="600"/>
              </a:spcAft>
            </a:pPr>
            <a:r>
              <a:rPr lang="it-IT" sz="2400" dirty="0"/>
              <a:t>Per potenze al focolare complessive </a:t>
            </a:r>
            <a:r>
              <a:rPr lang="it-IT" sz="2400" b="1" i="1" u="sng" dirty="0">
                <a:solidFill>
                  <a:srgbClr val="FF0000"/>
                </a:solidFill>
              </a:rPr>
              <a:t>≤ a 35 kW</a:t>
            </a:r>
            <a:r>
              <a:rPr lang="it-IT" sz="2400" dirty="0"/>
              <a:t>, si considerano anomalie che determinano la non idoneità al funzionamento</a:t>
            </a:r>
          </a:p>
          <a:p>
            <a:pPr marL="457200" indent="-457200" algn="just">
              <a:spcBef>
                <a:spcPts val="600"/>
              </a:spcBef>
              <a:spcAft>
                <a:spcPts val="600"/>
              </a:spcAft>
              <a:buFont typeface="+mj-lt"/>
              <a:buAutoNum type="alphaLcParenR"/>
            </a:pPr>
            <a:r>
              <a:rPr lang="it-IT" sz="2400" dirty="0"/>
              <a:t>l’assenza di adeguate aperture e/o condotti per la ventilazione permanente sopra riportate</a:t>
            </a:r>
          </a:p>
          <a:p>
            <a:pPr marL="457200" indent="-457200" algn="just">
              <a:spcBef>
                <a:spcPts val="600"/>
              </a:spcBef>
              <a:spcAft>
                <a:spcPts val="600"/>
              </a:spcAft>
              <a:buFont typeface="+mj-lt"/>
              <a:buAutoNum type="alphaLcParenR"/>
            </a:pPr>
            <a:r>
              <a:rPr lang="it-IT" sz="2400" dirty="0"/>
              <a:t>la presenza di aperture e/o condotti per la ventilazione permanente aventi caratteristiche non conformi a quelle sopra riportate l’esito </a:t>
            </a:r>
            <a:r>
              <a:rPr lang="it-IT" sz="2400" b="1" i="1" u="sng" dirty="0">
                <a:solidFill>
                  <a:srgbClr val="FF0000"/>
                </a:solidFill>
              </a:rPr>
              <a:t>negativo</a:t>
            </a:r>
            <a:r>
              <a:rPr lang="it-IT" sz="2400" dirty="0"/>
              <a:t> della prova di ventilazione ambiente descritta in </a:t>
            </a:r>
            <a:r>
              <a:rPr lang="it-IT" sz="2400" b="1" i="1" u="sng" dirty="0">
                <a:solidFill>
                  <a:srgbClr val="FF0000"/>
                </a:solidFill>
              </a:rPr>
              <a:t>appendice B</a:t>
            </a:r>
            <a:r>
              <a:rPr lang="it-IT" sz="2400" dirty="0"/>
              <a:t>. </a:t>
            </a:r>
            <a:endParaRPr lang="it-IT" sz="2400" b="1" i="1" u="sng" dirty="0">
              <a:solidFill>
                <a:srgbClr val="FF0000"/>
              </a:solidFill>
            </a:endParaRPr>
          </a:p>
        </p:txBody>
      </p:sp>
      <p:sp>
        <p:nvSpPr>
          <p:cNvPr id="4" name="Freccia a destra 3">
            <a:extLst>
              <a:ext uri="{FF2B5EF4-FFF2-40B4-BE49-F238E27FC236}">
                <a16:creationId xmlns:a16="http://schemas.microsoft.com/office/drawing/2014/main" id="{19FB14FE-70DE-76A5-9741-3F784B53439F}"/>
              </a:ext>
            </a:extLst>
          </p:cNvPr>
          <p:cNvSpPr/>
          <p:nvPr/>
        </p:nvSpPr>
        <p:spPr>
          <a:xfrm>
            <a:off x="8795206" y="5241301"/>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a:extLst>
              <a:ext uri="{FF2B5EF4-FFF2-40B4-BE49-F238E27FC236}">
                <a16:creationId xmlns:a16="http://schemas.microsoft.com/office/drawing/2014/main" id="{A38045F4-A498-B387-64F4-40C4DA8FFD99}"/>
              </a:ext>
            </a:extLst>
          </p:cNvPr>
          <p:cNvSpPr>
            <a:spLocks noGrp="1"/>
          </p:cNvSpPr>
          <p:nvPr>
            <p:ph type="sldNum" sz="quarter" idx="12"/>
          </p:nvPr>
        </p:nvSpPr>
        <p:spPr/>
        <p:txBody>
          <a:bodyPr/>
          <a:lstStyle/>
          <a:p>
            <a:fld id="{85A3FA0B-1005-46EB-B245-375B965F7AD9}" type="slidenum">
              <a:rPr lang="it-IT" smtClean="0"/>
              <a:t>26</a:t>
            </a:fld>
            <a:endParaRPr lang="it-IT"/>
          </a:p>
        </p:txBody>
      </p:sp>
    </p:spTree>
    <p:extLst>
      <p:ext uri="{BB962C8B-B14F-4D97-AF65-F5344CB8AC3E}">
        <p14:creationId xmlns:p14="http://schemas.microsoft.com/office/powerpoint/2010/main" val="315762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BFE82819-22C6-F91B-FC7B-09BC35077870}"/>
              </a:ext>
            </a:extLst>
          </p:cNvPr>
          <p:cNvSpPr txBox="1">
            <a:spLocks/>
          </p:cNvSpPr>
          <p:nvPr/>
        </p:nvSpPr>
        <p:spPr>
          <a:xfrm>
            <a:off x="374843" y="2337847"/>
            <a:ext cx="11465222" cy="2177593"/>
          </a:xfrm>
          <a:prstGeom prst="rect">
            <a:avLst/>
          </a:prstGeom>
        </p:spPr>
        <p:txBody>
          <a:bodyPr anchor="ctr">
            <a:noAutofit/>
          </a:bodyPr>
          <a:lstStyle/>
          <a:p>
            <a:pPr algn="just">
              <a:spcBef>
                <a:spcPts val="600"/>
              </a:spcBef>
              <a:spcAft>
                <a:spcPts val="600"/>
              </a:spcAft>
            </a:pPr>
            <a:r>
              <a:rPr lang="it-IT" sz="2400" b="1" dirty="0">
                <a:ln>
                  <a:solidFill>
                    <a:sysClr val="windowText" lastClr="000000"/>
                  </a:solidFill>
                </a:ln>
                <a:solidFill>
                  <a:srgbClr val="C00000"/>
                </a:solidFill>
              </a:rPr>
              <a:t>Nota</a:t>
            </a:r>
          </a:p>
          <a:p>
            <a:pPr marL="457200" indent="-457200" algn="just">
              <a:spcBef>
                <a:spcPts val="600"/>
              </a:spcBef>
              <a:spcAft>
                <a:spcPts val="600"/>
              </a:spcAft>
              <a:buFont typeface="Arial" panose="020B0604020202020204" pitchFamily="34" charset="0"/>
              <a:buChar char="•"/>
            </a:pPr>
            <a:r>
              <a:rPr lang="it-IT" sz="2400" dirty="0"/>
              <a:t>Le condizioni di cui ai punti a) e b) sopra riportate, sono considerate idonee al funzionamento nel caso venga eseguito, con esito positivo, il controllo del corretto afflusso di aria comburente mediante la prova di ventilazione ambiente descritta in appendice B</a:t>
            </a:r>
          </a:p>
        </p:txBody>
      </p:sp>
      <p:sp>
        <p:nvSpPr>
          <p:cNvPr id="4" name="Segnaposto numero diapositiva 3">
            <a:extLst>
              <a:ext uri="{FF2B5EF4-FFF2-40B4-BE49-F238E27FC236}">
                <a16:creationId xmlns:a16="http://schemas.microsoft.com/office/drawing/2014/main" id="{AD80CBA3-01F7-685E-4F26-7A9867A36417}"/>
              </a:ext>
            </a:extLst>
          </p:cNvPr>
          <p:cNvSpPr>
            <a:spLocks noGrp="1"/>
          </p:cNvSpPr>
          <p:nvPr>
            <p:ph type="sldNum" sz="quarter" idx="12"/>
          </p:nvPr>
        </p:nvSpPr>
        <p:spPr/>
        <p:txBody>
          <a:bodyPr/>
          <a:lstStyle/>
          <a:p>
            <a:fld id="{85A3FA0B-1005-46EB-B245-375B965F7AD9}" type="slidenum">
              <a:rPr lang="it-IT" smtClean="0"/>
              <a:t>27</a:t>
            </a:fld>
            <a:endParaRPr lang="it-IT"/>
          </a:p>
        </p:txBody>
      </p:sp>
    </p:spTree>
    <p:extLst>
      <p:ext uri="{BB962C8B-B14F-4D97-AF65-F5344CB8AC3E}">
        <p14:creationId xmlns:p14="http://schemas.microsoft.com/office/powerpoint/2010/main" val="347453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67B90EF5-A64D-A3F1-5A49-B952A737B661}"/>
              </a:ext>
            </a:extLst>
          </p:cNvPr>
          <p:cNvSpPr txBox="1">
            <a:spLocks/>
          </p:cNvSpPr>
          <p:nvPr/>
        </p:nvSpPr>
        <p:spPr>
          <a:xfrm>
            <a:off x="3648180" y="428918"/>
            <a:ext cx="491136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Controllo dell’assenza di riflusso</a:t>
            </a:r>
          </a:p>
        </p:txBody>
      </p:sp>
      <p:sp>
        <p:nvSpPr>
          <p:cNvPr id="3" name="Segnaposto contenuto 1">
            <a:extLst>
              <a:ext uri="{FF2B5EF4-FFF2-40B4-BE49-F238E27FC236}">
                <a16:creationId xmlns:a16="http://schemas.microsoft.com/office/drawing/2014/main" id="{3EBC9B8A-69E6-3C28-018C-6EFC51EFB1FE}"/>
              </a:ext>
            </a:extLst>
          </p:cNvPr>
          <p:cNvSpPr txBox="1">
            <a:spLocks/>
          </p:cNvSpPr>
          <p:nvPr/>
        </p:nvSpPr>
        <p:spPr>
          <a:xfrm>
            <a:off x="374843" y="2375557"/>
            <a:ext cx="11465222" cy="2111602"/>
          </a:xfrm>
          <a:prstGeom prst="rect">
            <a:avLst/>
          </a:prstGeom>
        </p:spPr>
        <p:txBody>
          <a:bodyPr anchor="ctr">
            <a:noAutofit/>
          </a:bodyPr>
          <a:lstStyle/>
          <a:p>
            <a:pPr algn="just">
              <a:spcBef>
                <a:spcPts val="600"/>
              </a:spcBef>
              <a:spcAft>
                <a:spcPts val="600"/>
              </a:spcAft>
            </a:pPr>
            <a:r>
              <a:rPr lang="it-IT" sz="2400" dirty="0"/>
              <a:t>Per gli apparecchi a tiraggio naturale e gli apparecchi muniti di ventilatore, deve essere eseguito mediante apposito strumento e/o apparecchio di misura come riportato in </a:t>
            </a:r>
            <a:r>
              <a:rPr lang="it-IT" sz="2400" b="1" i="1" u="sng" dirty="0">
                <a:solidFill>
                  <a:srgbClr val="FF0000"/>
                </a:solidFill>
              </a:rPr>
              <a:t>appendice C</a:t>
            </a:r>
            <a:r>
              <a:rPr lang="it-IT" sz="2400" dirty="0"/>
              <a:t>.</a:t>
            </a:r>
          </a:p>
          <a:p>
            <a:pPr algn="just">
              <a:spcBef>
                <a:spcPts val="600"/>
              </a:spcBef>
              <a:spcAft>
                <a:spcPts val="600"/>
              </a:spcAft>
            </a:pPr>
            <a:r>
              <a:rPr lang="it-IT" sz="2400" dirty="0"/>
              <a:t>Il controllo deve essere effettuato lungo tutto il percorso del canale da fumo/condotto di scarico/collettore fino al punto in cui gli stessi si raccordano al camino/condotto intubato</a:t>
            </a:r>
            <a:endParaRPr lang="it-IT" sz="2400" b="1" i="1" u="sng" dirty="0">
              <a:solidFill>
                <a:srgbClr val="FF0000"/>
              </a:solidFill>
            </a:endParaRPr>
          </a:p>
        </p:txBody>
      </p:sp>
      <p:sp>
        <p:nvSpPr>
          <p:cNvPr id="4" name="Freccia a destra 3">
            <a:extLst>
              <a:ext uri="{FF2B5EF4-FFF2-40B4-BE49-F238E27FC236}">
                <a16:creationId xmlns:a16="http://schemas.microsoft.com/office/drawing/2014/main" id="{FDFE81CE-C122-F7BF-A3D6-64AD9778BBD9}"/>
              </a:ext>
            </a:extLst>
          </p:cNvPr>
          <p:cNvSpPr/>
          <p:nvPr/>
        </p:nvSpPr>
        <p:spPr>
          <a:xfrm>
            <a:off x="8795206" y="5241301"/>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a:extLst>
              <a:ext uri="{FF2B5EF4-FFF2-40B4-BE49-F238E27FC236}">
                <a16:creationId xmlns:a16="http://schemas.microsoft.com/office/drawing/2014/main" id="{645AEBE7-1638-D335-E2FD-1C66B9732C21}"/>
              </a:ext>
            </a:extLst>
          </p:cNvPr>
          <p:cNvSpPr>
            <a:spLocks noGrp="1"/>
          </p:cNvSpPr>
          <p:nvPr>
            <p:ph type="sldNum" sz="quarter" idx="12"/>
          </p:nvPr>
        </p:nvSpPr>
        <p:spPr/>
        <p:txBody>
          <a:bodyPr/>
          <a:lstStyle/>
          <a:p>
            <a:fld id="{85A3FA0B-1005-46EB-B245-375B965F7AD9}" type="slidenum">
              <a:rPr lang="it-IT" smtClean="0"/>
              <a:t>28</a:t>
            </a:fld>
            <a:endParaRPr lang="it-IT"/>
          </a:p>
        </p:txBody>
      </p:sp>
    </p:spTree>
    <p:extLst>
      <p:ext uri="{BB962C8B-B14F-4D97-AF65-F5344CB8AC3E}">
        <p14:creationId xmlns:p14="http://schemas.microsoft.com/office/powerpoint/2010/main" val="49163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B78A01C8-A8BB-379E-DA4A-98CB12E489D2}"/>
              </a:ext>
            </a:extLst>
          </p:cNvPr>
          <p:cNvSpPr txBox="1">
            <a:spLocks/>
          </p:cNvSpPr>
          <p:nvPr/>
        </p:nvSpPr>
        <p:spPr>
          <a:xfrm>
            <a:off x="5062190" y="428918"/>
            <a:ext cx="208333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Appendice C</a:t>
            </a:r>
          </a:p>
        </p:txBody>
      </p:sp>
      <p:sp>
        <p:nvSpPr>
          <p:cNvPr id="3" name="Segnaposto contenuto 1">
            <a:extLst>
              <a:ext uri="{FF2B5EF4-FFF2-40B4-BE49-F238E27FC236}">
                <a16:creationId xmlns:a16="http://schemas.microsoft.com/office/drawing/2014/main" id="{7162F64A-4408-A970-7D86-72B08C722885}"/>
              </a:ext>
            </a:extLst>
          </p:cNvPr>
          <p:cNvSpPr txBox="1">
            <a:spLocks/>
          </p:cNvSpPr>
          <p:nvPr/>
        </p:nvSpPr>
        <p:spPr>
          <a:xfrm>
            <a:off x="374843" y="999243"/>
            <a:ext cx="11465222" cy="5608951"/>
          </a:xfrm>
          <a:prstGeom prst="rect">
            <a:avLst/>
          </a:prstGeom>
        </p:spPr>
        <p:txBody>
          <a:bodyPr anchor="ctr">
            <a:noAutofit/>
          </a:bodyPr>
          <a:lstStyle/>
          <a:p>
            <a:pPr algn="just">
              <a:spcBef>
                <a:spcPts val="600"/>
              </a:spcBef>
              <a:spcAft>
                <a:spcPts val="600"/>
              </a:spcAft>
            </a:pPr>
            <a:r>
              <a:rPr lang="it-IT" sz="2400" i="1" dirty="0">
                <a:solidFill>
                  <a:srgbClr val="FF0000"/>
                </a:solidFill>
              </a:rPr>
              <a:t>Procedura di verifica mediante misura dell’anidride carbonica in ambiente</a:t>
            </a:r>
          </a:p>
          <a:p>
            <a:pPr marL="457200" indent="-457200" algn="just">
              <a:spcBef>
                <a:spcPts val="600"/>
              </a:spcBef>
              <a:spcAft>
                <a:spcPts val="600"/>
              </a:spcAft>
              <a:buFont typeface="+mj-lt"/>
              <a:buAutoNum type="alphaLcParenR"/>
            </a:pPr>
            <a:r>
              <a:rPr lang="it-IT" sz="2400" dirty="0"/>
              <a:t>accendere l’apparecchio alla potenza nominale e portare rimpianto a regime secondo le istruzioni del fabbricante dell'apparecchio</a:t>
            </a:r>
          </a:p>
          <a:p>
            <a:pPr marL="457200" indent="-457200" algn="just">
              <a:spcBef>
                <a:spcPts val="600"/>
              </a:spcBef>
              <a:spcAft>
                <a:spcPts val="600"/>
              </a:spcAft>
              <a:buFont typeface="+mj-lt"/>
              <a:buAutoNum type="alphaLcParenR"/>
            </a:pPr>
            <a:r>
              <a:rPr lang="it-IT" sz="2400" dirty="0"/>
              <a:t>usare uno strumento specifico per rilevare </a:t>
            </a:r>
            <a:r>
              <a:rPr lang="it-IT" sz="2400" b="1" i="1" u="sng" dirty="0">
                <a:solidFill>
                  <a:srgbClr val="FF0000"/>
                </a:solidFill>
              </a:rPr>
              <a:t>CO</a:t>
            </a:r>
            <a:r>
              <a:rPr lang="it-IT" sz="2400" b="1" i="1" u="sng" baseline="-25000" dirty="0">
                <a:solidFill>
                  <a:srgbClr val="FF0000"/>
                </a:solidFill>
              </a:rPr>
              <a:t>2</a:t>
            </a:r>
            <a:r>
              <a:rPr lang="it-IT" sz="2400" dirty="0"/>
              <a:t> in ambiente, avente risoluzione </a:t>
            </a:r>
            <a:r>
              <a:rPr lang="it-IT" sz="2400" b="1" i="1" u="sng" dirty="0">
                <a:solidFill>
                  <a:srgbClr val="FF0000"/>
                </a:solidFill>
              </a:rPr>
              <a:t>1 ppm </a:t>
            </a:r>
            <a:r>
              <a:rPr lang="it-IT" sz="2400" dirty="0"/>
              <a:t>e precisione </a:t>
            </a:r>
            <a:r>
              <a:rPr lang="it-IT" sz="2400" b="1" i="1" u="sng" dirty="0">
                <a:solidFill>
                  <a:srgbClr val="FF0000"/>
                </a:solidFill>
              </a:rPr>
              <a:t>± 5%</a:t>
            </a:r>
          </a:p>
          <a:p>
            <a:pPr marL="457200" indent="-457200" algn="just">
              <a:spcBef>
                <a:spcPts val="600"/>
              </a:spcBef>
              <a:spcAft>
                <a:spcPts val="600"/>
              </a:spcAft>
              <a:buFont typeface="+mj-lt"/>
              <a:buAutoNum type="alphaLcParenR"/>
            </a:pPr>
            <a:r>
              <a:rPr lang="it-IT" sz="2400" dirty="0"/>
              <a:t>arieggiare il locale fino ad ottenere nel locale una concentrazione di </a:t>
            </a:r>
            <a:r>
              <a:rPr lang="it-IT" sz="2400" b="1" i="1" u="sng" dirty="0">
                <a:solidFill>
                  <a:srgbClr val="FF0000"/>
                </a:solidFill>
              </a:rPr>
              <a:t>CO</a:t>
            </a:r>
            <a:r>
              <a:rPr lang="it-IT" sz="2400" b="1" i="1" u="sng" baseline="-25000" dirty="0">
                <a:solidFill>
                  <a:srgbClr val="FF0000"/>
                </a:solidFill>
              </a:rPr>
              <a:t>2</a:t>
            </a:r>
            <a:r>
              <a:rPr lang="it-IT" sz="2400" dirty="0"/>
              <a:t> uguale a quella dell’aria esterna (in genere pari a </a:t>
            </a:r>
            <a:r>
              <a:rPr lang="it-IT" sz="2400" b="1" i="1" u="sng" dirty="0">
                <a:solidFill>
                  <a:srgbClr val="FF0000"/>
                </a:solidFill>
              </a:rPr>
              <a:t>400 – 600 ppm</a:t>
            </a:r>
            <a:r>
              <a:rPr lang="it-IT" sz="2400" dirty="0"/>
              <a:t>)</a:t>
            </a:r>
          </a:p>
          <a:p>
            <a:pPr marL="457200" indent="-457200" algn="just">
              <a:spcBef>
                <a:spcPts val="600"/>
              </a:spcBef>
              <a:spcAft>
                <a:spcPts val="600"/>
              </a:spcAft>
              <a:buFont typeface="+mj-lt"/>
              <a:buAutoNum type="alphaLcParenR"/>
            </a:pPr>
            <a:r>
              <a:rPr lang="it-IT" sz="2400" dirty="0"/>
              <a:t>posizionare il sensore nelle vicinanze dell’apparecchio, del raccordo tra apparecchio e canale da fumo/condotto di scarico/collettore e delle giunzioni del canale da fumo/condotto di scarico/collettore, in </a:t>
            </a:r>
            <a:r>
              <a:rPr lang="it-IT" sz="2400" b="1" i="1" u="sng" dirty="0">
                <a:solidFill>
                  <a:srgbClr val="FF0000"/>
                </a:solidFill>
              </a:rPr>
              <a:t>almeno 3 posizioni</a:t>
            </a:r>
            <a:r>
              <a:rPr lang="it-IT" sz="2400" dirty="0"/>
              <a:t> e sostare per </a:t>
            </a:r>
            <a:r>
              <a:rPr lang="it-IT" sz="2400" b="1" i="1" u="sng" dirty="0">
                <a:solidFill>
                  <a:srgbClr val="FF0000"/>
                </a:solidFill>
              </a:rPr>
              <a:t>almeno 30 secondi</a:t>
            </a:r>
            <a:r>
              <a:rPr lang="it-IT" sz="2400" dirty="0"/>
              <a:t> (ove non specificato dal fabbricante dello strumento) in ogni posizione</a:t>
            </a:r>
          </a:p>
          <a:p>
            <a:pPr marL="457200" indent="-457200" algn="just">
              <a:spcBef>
                <a:spcPts val="600"/>
              </a:spcBef>
              <a:spcAft>
                <a:spcPts val="600"/>
              </a:spcAft>
              <a:buFont typeface="+mj-lt"/>
              <a:buAutoNum type="alphaLcParenR"/>
            </a:pPr>
            <a:r>
              <a:rPr lang="it-IT" sz="2400" dirty="0"/>
              <a:t>il riflusso viene indicato da un aumento del valore </a:t>
            </a:r>
            <a:r>
              <a:rPr lang="it-IT" sz="2400" b="1" i="1" u="sng" dirty="0">
                <a:solidFill>
                  <a:srgbClr val="FF0000"/>
                </a:solidFill>
              </a:rPr>
              <a:t>CO</a:t>
            </a:r>
            <a:r>
              <a:rPr lang="it-IT" sz="2400" b="1" i="1" u="sng" baseline="-25000" dirty="0">
                <a:solidFill>
                  <a:srgbClr val="FF0000"/>
                </a:solidFill>
              </a:rPr>
              <a:t>2</a:t>
            </a:r>
            <a:r>
              <a:rPr lang="it-IT" sz="2400" dirty="0"/>
              <a:t> oltre </a:t>
            </a:r>
            <a:r>
              <a:rPr lang="it-IT" sz="2400" b="1" i="1" u="sng" dirty="0">
                <a:solidFill>
                  <a:srgbClr val="FF0000"/>
                </a:solidFill>
              </a:rPr>
              <a:t>1000 ppm </a:t>
            </a:r>
            <a:r>
              <a:rPr lang="it-IT" sz="2400" dirty="0"/>
              <a:t>raggiunto entro 30 secondi.</a:t>
            </a:r>
            <a:endParaRPr lang="it-IT" sz="2400" b="1" i="1" u="sng" dirty="0">
              <a:solidFill>
                <a:srgbClr val="FF0000"/>
              </a:solidFill>
            </a:endParaRPr>
          </a:p>
        </p:txBody>
      </p:sp>
      <p:sp>
        <p:nvSpPr>
          <p:cNvPr id="7" name="Segnaposto numero diapositiva 6">
            <a:extLst>
              <a:ext uri="{FF2B5EF4-FFF2-40B4-BE49-F238E27FC236}">
                <a16:creationId xmlns:a16="http://schemas.microsoft.com/office/drawing/2014/main" id="{4909B187-6013-F2E4-7B1F-DB216064D3DF}"/>
              </a:ext>
            </a:extLst>
          </p:cNvPr>
          <p:cNvSpPr>
            <a:spLocks noGrp="1"/>
          </p:cNvSpPr>
          <p:nvPr>
            <p:ph type="sldNum" sz="quarter" idx="12"/>
          </p:nvPr>
        </p:nvSpPr>
        <p:spPr/>
        <p:txBody>
          <a:bodyPr/>
          <a:lstStyle/>
          <a:p>
            <a:fld id="{85A3FA0B-1005-46EB-B245-375B965F7AD9}" type="slidenum">
              <a:rPr lang="it-IT" smtClean="0"/>
              <a:t>29</a:t>
            </a:fld>
            <a:endParaRPr lang="it-IT"/>
          </a:p>
        </p:txBody>
      </p:sp>
    </p:spTree>
    <p:extLst>
      <p:ext uri="{BB962C8B-B14F-4D97-AF65-F5344CB8AC3E}">
        <p14:creationId xmlns:p14="http://schemas.microsoft.com/office/powerpoint/2010/main" val="361448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Segnaposto contenuto 1">
            <a:extLst>
              <a:ext uri="{FF2B5EF4-FFF2-40B4-BE49-F238E27FC236}">
                <a16:creationId xmlns:a16="http://schemas.microsoft.com/office/drawing/2014/main" id="{2628697E-D52F-53DA-3C36-4A84E7D851CA}"/>
              </a:ext>
            </a:extLst>
          </p:cNvPr>
          <p:cNvSpPr txBox="1">
            <a:spLocks/>
          </p:cNvSpPr>
          <p:nvPr/>
        </p:nvSpPr>
        <p:spPr>
          <a:xfrm>
            <a:off x="443318" y="1809951"/>
            <a:ext cx="11329190" cy="3242818"/>
          </a:xfrm>
          <a:prstGeom prst="rect">
            <a:avLst/>
          </a:prstGeom>
        </p:spPr>
        <p:txBody>
          <a:bodyPr anchor="ctr">
            <a:noAutofit/>
          </a:bodyPr>
          <a:lstStyle/>
          <a:p>
            <a:pPr algn="just">
              <a:spcBef>
                <a:spcPts val="600"/>
              </a:spcBef>
              <a:spcAft>
                <a:spcPts val="600"/>
              </a:spcAft>
            </a:pPr>
            <a:r>
              <a:rPr lang="it-IT" sz="2400" dirty="0"/>
              <a:t>È quello di stabilire i criteri per la verifica della sussistenza dei requisiti di sicurezza dei sistemi di evacuazione dei prodotti della combustione (di seguito </a:t>
            </a:r>
            <a:r>
              <a:rPr lang="it-IT" sz="2400" b="1" i="1" dirty="0">
                <a:solidFill>
                  <a:srgbClr val="C00000"/>
                </a:solidFill>
              </a:rPr>
              <a:t>SEPC</a:t>
            </a:r>
            <a:r>
              <a:rPr lang="it-IT" sz="2400" dirty="0"/>
              <a:t>) degli impianti ad uso civile in esercizio alimentati</a:t>
            </a:r>
          </a:p>
          <a:p>
            <a:pPr marL="457200" indent="-457200" algn="just">
              <a:spcBef>
                <a:spcPts val="600"/>
              </a:spcBef>
              <a:spcAft>
                <a:spcPts val="600"/>
              </a:spcAft>
              <a:buFont typeface="Arial" panose="020B0604020202020204" pitchFamily="34" charset="0"/>
              <a:buChar char="•"/>
            </a:pPr>
            <a:r>
              <a:rPr lang="it-IT" sz="2400" i="1" u="sng" dirty="0">
                <a:solidFill>
                  <a:srgbClr val="FF0000"/>
                </a:solidFill>
              </a:rPr>
              <a:t>a combustibile liquido e/o solido</a:t>
            </a:r>
          </a:p>
          <a:p>
            <a:pPr algn="just">
              <a:spcBef>
                <a:spcPts val="600"/>
              </a:spcBef>
              <a:spcAft>
                <a:spcPts val="600"/>
              </a:spcAft>
            </a:pPr>
            <a:r>
              <a:rPr lang="it-IT" sz="2400" dirty="0"/>
              <a:t>indipendentemente dalla data della loro realizzazione</a:t>
            </a:r>
          </a:p>
          <a:p>
            <a:pPr algn="just">
              <a:spcBef>
                <a:spcPts val="600"/>
              </a:spcBef>
              <a:spcAft>
                <a:spcPts val="600"/>
              </a:spcAft>
            </a:pPr>
            <a:r>
              <a:rPr lang="it-IT" sz="2400" dirty="0"/>
              <a:t>La norma tratta esclusivamente gli aspetti di verifica e pertanto non può essere utilizzata come norma di progettazione, né di installazione, né per l’adeguamento.</a:t>
            </a:r>
          </a:p>
        </p:txBody>
      </p:sp>
      <p:sp>
        <p:nvSpPr>
          <p:cNvPr id="9" name="Segnaposto contenuto 1">
            <a:extLst>
              <a:ext uri="{FF2B5EF4-FFF2-40B4-BE49-F238E27FC236}">
                <a16:creationId xmlns:a16="http://schemas.microsoft.com/office/drawing/2014/main" id="{D44B7392-66ED-60C8-A9F5-C271D2FD57BF}"/>
              </a:ext>
            </a:extLst>
          </p:cNvPr>
          <p:cNvSpPr txBox="1">
            <a:spLocks/>
          </p:cNvSpPr>
          <p:nvPr/>
        </p:nvSpPr>
        <p:spPr>
          <a:xfrm>
            <a:off x="5543228" y="428918"/>
            <a:ext cx="1121526" cy="523189"/>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Scopo</a:t>
            </a:r>
          </a:p>
        </p:txBody>
      </p:sp>
      <p:sp>
        <p:nvSpPr>
          <p:cNvPr id="3" name="Segnaposto numero diapositiva 2">
            <a:extLst>
              <a:ext uri="{FF2B5EF4-FFF2-40B4-BE49-F238E27FC236}">
                <a16:creationId xmlns:a16="http://schemas.microsoft.com/office/drawing/2014/main" id="{2126B133-D64D-EEF1-9BE5-EAE6FDD39046}"/>
              </a:ext>
            </a:extLst>
          </p:cNvPr>
          <p:cNvSpPr>
            <a:spLocks noGrp="1"/>
          </p:cNvSpPr>
          <p:nvPr>
            <p:ph type="sldNum" sz="quarter" idx="12"/>
          </p:nvPr>
        </p:nvSpPr>
        <p:spPr/>
        <p:txBody>
          <a:bodyPr/>
          <a:lstStyle/>
          <a:p>
            <a:fld id="{85A3FA0B-1005-46EB-B245-375B965F7AD9}" type="slidenum">
              <a:rPr lang="it-IT" smtClean="0"/>
              <a:t>3</a:t>
            </a:fld>
            <a:endParaRPr lang="it-IT"/>
          </a:p>
        </p:txBody>
      </p:sp>
    </p:spTree>
    <p:extLst>
      <p:ext uri="{BB962C8B-B14F-4D97-AF65-F5344CB8AC3E}">
        <p14:creationId xmlns:p14="http://schemas.microsoft.com/office/powerpoint/2010/main" val="140104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C1CA68AB-906C-F3CA-1AAF-2BDEFD9D66D9}"/>
              </a:ext>
            </a:extLst>
          </p:cNvPr>
          <p:cNvSpPr txBox="1">
            <a:spLocks/>
          </p:cNvSpPr>
          <p:nvPr/>
        </p:nvSpPr>
        <p:spPr>
          <a:xfrm>
            <a:off x="374843" y="1046373"/>
            <a:ext cx="11465222" cy="4769963"/>
          </a:xfrm>
          <a:prstGeom prst="rect">
            <a:avLst/>
          </a:prstGeom>
        </p:spPr>
        <p:txBody>
          <a:bodyPr anchor="ctr">
            <a:noAutofit/>
          </a:bodyPr>
          <a:lstStyle/>
          <a:p>
            <a:pPr algn="just">
              <a:spcBef>
                <a:spcPts val="600"/>
              </a:spcBef>
              <a:spcAft>
                <a:spcPts val="600"/>
              </a:spcAft>
            </a:pPr>
            <a:r>
              <a:rPr lang="it-IT" sz="2400" i="1" dirty="0">
                <a:solidFill>
                  <a:srgbClr val="FF0000"/>
                </a:solidFill>
              </a:rPr>
              <a:t>Procedura di verifica indiretta della tenuta/riflusso del SEPC di tipo coassiale</a:t>
            </a:r>
          </a:p>
          <a:p>
            <a:pPr marL="457200" indent="-457200" algn="just">
              <a:spcBef>
                <a:spcPts val="600"/>
              </a:spcBef>
              <a:spcAft>
                <a:spcPts val="600"/>
              </a:spcAft>
              <a:buFont typeface="+mj-lt"/>
              <a:buAutoNum type="alphaLcParenR"/>
            </a:pPr>
            <a:r>
              <a:rPr lang="it-IT" sz="2400" dirty="0"/>
              <a:t>usare uno strumento per rilevare </a:t>
            </a:r>
            <a:r>
              <a:rPr lang="it-IT" sz="2400" b="1" i="1" u="sng" dirty="0">
                <a:solidFill>
                  <a:srgbClr val="FF0000"/>
                </a:solidFill>
              </a:rPr>
              <a:t>O</a:t>
            </a:r>
            <a:r>
              <a:rPr lang="it-IT" sz="2400" b="1" i="1" u="sng" baseline="-25000" dirty="0">
                <a:solidFill>
                  <a:srgbClr val="FF0000"/>
                </a:solidFill>
              </a:rPr>
              <a:t>2</a:t>
            </a:r>
            <a:r>
              <a:rPr lang="it-IT" sz="2400" dirty="0"/>
              <a:t> con risoluzione </a:t>
            </a:r>
            <a:r>
              <a:rPr lang="it-IT" sz="2400" b="1" i="1" u="sng" dirty="0">
                <a:solidFill>
                  <a:srgbClr val="FF0000"/>
                </a:solidFill>
              </a:rPr>
              <a:t>0,1%</a:t>
            </a:r>
            <a:r>
              <a:rPr lang="it-IT" sz="2400" dirty="0"/>
              <a:t>, campo di misura </a:t>
            </a:r>
            <a:r>
              <a:rPr lang="it-IT" sz="2400" b="1" i="1" u="sng" dirty="0">
                <a:solidFill>
                  <a:srgbClr val="FF0000"/>
                </a:solidFill>
              </a:rPr>
              <a:t>0 – 21%</a:t>
            </a:r>
            <a:r>
              <a:rPr lang="it-IT" sz="2400" dirty="0"/>
              <a:t>, precisione </a:t>
            </a:r>
            <a:r>
              <a:rPr lang="it-IT" sz="2400" b="1" i="1" u="sng" dirty="0">
                <a:solidFill>
                  <a:srgbClr val="FF0000"/>
                </a:solidFill>
              </a:rPr>
              <a:t>± 0,3%</a:t>
            </a:r>
          </a:p>
          <a:p>
            <a:pPr marL="457200" indent="-457200" algn="just">
              <a:spcBef>
                <a:spcPts val="600"/>
              </a:spcBef>
              <a:spcAft>
                <a:spcPts val="600"/>
              </a:spcAft>
              <a:buFont typeface="+mj-lt"/>
              <a:buAutoNum type="alphaLcParenR"/>
            </a:pPr>
            <a:r>
              <a:rPr lang="it-IT" sz="2400" dirty="0"/>
              <a:t>accendere l’apparecchio alla potenza nominale e portare rimpianto a regime secondo le istruzioni del fabbricante</a:t>
            </a:r>
          </a:p>
          <a:p>
            <a:pPr marL="457200" indent="-457200" algn="just">
              <a:spcBef>
                <a:spcPts val="600"/>
              </a:spcBef>
              <a:spcAft>
                <a:spcPts val="600"/>
              </a:spcAft>
              <a:buFont typeface="+mj-lt"/>
              <a:buAutoNum type="alphaLcParenR"/>
            </a:pPr>
            <a:r>
              <a:rPr lang="it-IT" sz="2400" dirty="0"/>
              <a:t>inserire la sonda nell’apposito foro di misura dell’aria comburente posto sul condotto coassiale</a:t>
            </a:r>
          </a:p>
          <a:p>
            <a:pPr algn="just">
              <a:spcBef>
                <a:spcPts val="600"/>
              </a:spcBef>
              <a:spcAft>
                <a:spcPts val="600"/>
              </a:spcAft>
            </a:pPr>
            <a:r>
              <a:rPr lang="it-IT" sz="2400" b="1" dirty="0">
                <a:ln>
                  <a:solidFill>
                    <a:sysClr val="windowText" lastClr="000000"/>
                  </a:solidFill>
                </a:ln>
                <a:solidFill>
                  <a:srgbClr val="C00000"/>
                </a:solidFill>
              </a:rPr>
              <a:t>N.B.:</a:t>
            </a:r>
          </a:p>
          <a:p>
            <a:pPr marL="457200" indent="-457200" algn="just">
              <a:spcBef>
                <a:spcPts val="600"/>
              </a:spcBef>
              <a:spcAft>
                <a:spcPts val="600"/>
              </a:spcAft>
              <a:buFont typeface="+mj-lt"/>
              <a:buAutoNum type="alphaLcParenR" startAt="4"/>
            </a:pPr>
            <a:r>
              <a:rPr lang="it-IT" sz="2400" dirty="0"/>
              <a:t>un valore dell’ossigeno inferiore al </a:t>
            </a:r>
            <a:r>
              <a:rPr lang="it-IT" sz="2400" b="1" i="1" u="sng" dirty="0">
                <a:solidFill>
                  <a:srgbClr val="FF0000"/>
                </a:solidFill>
              </a:rPr>
              <a:t>20,6%</a:t>
            </a:r>
            <a:r>
              <a:rPr lang="it-IT" sz="2400" dirty="0"/>
              <a:t> è indicativo </a:t>
            </a:r>
            <a:r>
              <a:rPr lang="it-IT" sz="2400" b="1" i="1" u="sng" dirty="0">
                <a:solidFill>
                  <a:srgbClr val="FF0000"/>
                </a:solidFill>
              </a:rPr>
              <a:t>di una perdita o della presenza di riflusso</a:t>
            </a:r>
            <a:r>
              <a:rPr lang="it-IT" sz="2400" dirty="0"/>
              <a:t> di fumi al terminale.</a:t>
            </a:r>
            <a:endParaRPr lang="it-IT" sz="2400" b="1" i="1" u="sng" dirty="0">
              <a:solidFill>
                <a:srgbClr val="FF0000"/>
              </a:solidFill>
            </a:endParaRPr>
          </a:p>
        </p:txBody>
      </p:sp>
      <p:sp>
        <p:nvSpPr>
          <p:cNvPr id="4" name="Segnaposto numero diapositiva 3">
            <a:extLst>
              <a:ext uri="{FF2B5EF4-FFF2-40B4-BE49-F238E27FC236}">
                <a16:creationId xmlns:a16="http://schemas.microsoft.com/office/drawing/2014/main" id="{E2F7B743-F29E-546E-FC54-CC45424B9E67}"/>
              </a:ext>
            </a:extLst>
          </p:cNvPr>
          <p:cNvSpPr>
            <a:spLocks noGrp="1"/>
          </p:cNvSpPr>
          <p:nvPr>
            <p:ph type="sldNum" sz="quarter" idx="12"/>
          </p:nvPr>
        </p:nvSpPr>
        <p:spPr/>
        <p:txBody>
          <a:bodyPr/>
          <a:lstStyle/>
          <a:p>
            <a:fld id="{85A3FA0B-1005-46EB-B245-375B965F7AD9}" type="slidenum">
              <a:rPr lang="it-IT" smtClean="0"/>
              <a:t>30</a:t>
            </a:fld>
            <a:endParaRPr lang="it-IT"/>
          </a:p>
        </p:txBody>
      </p:sp>
    </p:spTree>
    <p:extLst>
      <p:ext uri="{BB962C8B-B14F-4D97-AF65-F5344CB8AC3E}">
        <p14:creationId xmlns:p14="http://schemas.microsoft.com/office/powerpoint/2010/main" val="27021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92E9236C-3FBA-7A41-DC18-C1CBF4589FC3}"/>
              </a:ext>
            </a:extLst>
          </p:cNvPr>
          <p:cNvSpPr txBox="1">
            <a:spLocks/>
          </p:cNvSpPr>
          <p:nvPr/>
        </p:nvSpPr>
        <p:spPr>
          <a:xfrm>
            <a:off x="904974" y="428918"/>
            <a:ext cx="10397766"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Anomalie che determinano l’idoneità al funzionamento temporaneo</a:t>
            </a:r>
          </a:p>
        </p:txBody>
      </p:sp>
      <p:sp>
        <p:nvSpPr>
          <p:cNvPr id="3" name="Segnaposto contenuto 1">
            <a:extLst>
              <a:ext uri="{FF2B5EF4-FFF2-40B4-BE49-F238E27FC236}">
                <a16:creationId xmlns:a16="http://schemas.microsoft.com/office/drawing/2014/main" id="{CB57E2A5-E2A8-6C29-D27C-CE8F2566100B}"/>
              </a:ext>
            </a:extLst>
          </p:cNvPr>
          <p:cNvSpPr txBox="1">
            <a:spLocks/>
          </p:cNvSpPr>
          <p:nvPr/>
        </p:nvSpPr>
        <p:spPr>
          <a:xfrm>
            <a:off x="374843" y="1084077"/>
            <a:ext cx="11465222" cy="4703977"/>
          </a:xfrm>
          <a:prstGeom prst="rect">
            <a:avLst/>
          </a:prstGeom>
        </p:spPr>
        <p:txBody>
          <a:bodyPr anchor="ctr">
            <a:noAutofit/>
          </a:bodyPr>
          <a:lstStyle/>
          <a:p>
            <a:pPr algn="just">
              <a:spcBef>
                <a:spcPts val="600"/>
              </a:spcBef>
              <a:spcAft>
                <a:spcPts val="600"/>
              </a:spcAft>
            </a:pPr>
            <a:r>
              <a:rPr lang="it-IT" sz="2400" dirty="0"/>
              <a:t>Si considerano anomalie che determinano l’idoneità al funzionamento temporaneo</a:t>
            </a:r>
          </a:p>
          <a:p>
            <a:pPr marL="457200" indent="-457200" algn="just">
              <a:spcBef>
                <a:spcPts val="600"/>
              </a:spcBef>
              <a:spcAft>
                <a:spcPts val="600"/>
              </a:spcAft>
              <a:buFont typeface="Arial" panose="020B0604020202020204" pitchFamily="34" charset="0"/>
              <a:buChar char="•"/>
            </a:pPr>
            <a:r>
              <a:rPr lang="it-IT" sz="2400" dirty="0"/>
              <a:t>la presenza di riflusso, in caso di apparecchi installati all’esterno degli edifici</a:t>
            </a:r>
          </a:p>
          <a:p>
            <a:pPr marL="457200" indent="-457200" algn="just">
              <a:spcBef>
                <a:spcPts val="600"/>
              </a:spcBef>
              <a:spcAft>
                <a:spcPts val="600"/>
              </a:spcAft>
              <a:buFont typeface="Arial" panose="020B0604020202020204" pitchFamily="34" charset="0"/>
              <a:buChar char="•"/>
            </a:pPr>
            <a:r>
              <a:rPr lang="it-IT" sz="2400" dirty="0"/>
              <a:t>la presenza di riflusso, in caso di apparecchi installati</a:t>
            </a:r>
          </a:p>
          <a:p>
            <a:pPr marL="914400" lvl="1" indent="-457200" algn="just">
              <a:spcBef>
                <a:spcPts val="600"/>
              </a:spcBef>
              <a:spcAft>
                <a:spcPts val="600"/>
              </a:spcAft>
              <a:buFont typeface="Courier New" panose="02070309020205020404" pitchFamily="49" charset="0"/>
              <a:buChar char="o"/>
            </a:pPr>
            <a:r>
              <a:rPr lang="it-IT" sz="2400" dirty="0"/>
              <a:t>in vani tecnici ad uso esclusivo non comunicanti con locali destinati a soggiorno di persone</a:t>
            </a:r>
          </a:p>
          <a:p>
            <a:pPr marL="914400" lvl="1" indent="-457200" algn="just">
              <a:spcBef>
                <a:spcPts val="600"/>
              </a:spcBef>
              <a:spcAft>
                <a:spcPts val="600"/>
              </a:spcAft>
              <a:buFont typeface="Courier New" panose="02070309020205020404" pitchFamily="49" charset="0"/>
              <a:buChar char="o"/>
            </a:pPr>
            <a:r>
              <a:rPr lang="it-IT" sz="2400" dirty="0"/>
              <a:t>in locali non presidiati e/o non destinati a soggiorno di persone non comunicanti con locali destinati a soggiorno di persone, a condizione che i vani tecnici e/o i locali suddetti siano dotati di adeguata ventilazione e siano aerati</a:t>
            </a:r>
          </a:p>
          <a:p>
            <a:pPr algn="just">
              <a:spcBef>
                <a:spcPts val="600"/>
              </a:spcBef>
              <a:spcAft>
                <a:spcPts val="600"/>
              </a:spcAft>
            </a:pPr>
            <a:r>
              <a:rPr lang="it-IT" sz="2400" dirty="0"/>
              <a:t>In caso contrario le condizioni di cui al presente punto devono essere considerate anomalie che determinano la non idoneità al funzionamento.</a:t>
            </a:r>
            <a:endParaRPr lang="it-IT" sz="2400" b="1" i="1" u="sng" dirty="0">
              <a:solidFill>
                <a:srgbClr val="FF0000"/>
              </a:solidFill>
            </a:endParaRPr>
          </a:p>
        </p:txBody>
      </p:sp>
      <p:sp>
        <p:nvSpPr>
          <p:cNvPr id="7" name="Segnaposto numero diapositiva 6">
            <a:extLst>
              <a:ext uri="{FF2B5EF4-FFF2-40B4-BE49-F238E27FC236}">
                <a16:creationId xmlns:a16="http://schemas.microsoft.com/office/drawing/2014/main" id="{4CC0B4DA-22E7-36ED-B912-6FA3EA68ECBE}"/>
              </a:ext>
            </a:extLst>
          </p:cNvPr>
          <p:cNvSpPr>
            <a:spLocks noGrp="1"/>
          </p:cNvSpPr>
          <p:nvPr>
            <p:ph type="sldNum" sz="quarter" idx="12"/>
          </p:nvPr>
        </p:nvSpPr>
        <p:spPr/>
        <p:txBody>
          <a:bodyPr/>
          <a:lstStyle/>
          <a:p>
            <a:fld id="{85A3FA0B-1005-46EB-B245-375B965F7AD9}" type="slidenum">
              <a:rPr lang="it-IT" smtClean="0"/>
              <a:t>31</a:t>
            </a:fld>
            <a:endParaRPr lang="it-IT"/>
          </a:p>
        </p:txBody>
      </p:sp>
    </p:spTree>
    <p:extLst>
      <p:ext uri="{BB962C8B-B14F-4D97-AF65-F5344CB8AC3E}">
        <p14:creationId xmlns:p14="http://schemas.microsoft.com/office/powerpoint/2010/main" val="15071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A2E76E8C-B8FC-BC33-DACB-11A6EBA35803}"/>
              </a:ext>
            </a:extLst>
          </p:cNvPr>
          <p:cNvSpPr txBox="1">
            <a:spLocks/>
          </p:cNvSpPr>
          <p:nvPr/>
        </p:nvSpPr>
        <p:spPr>
          <a:xfrm>
            <a:off x="1517719" y="428918"/>
            <a:ext cx="9172280"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Anomalie che determinano la non idoneità al funzionamento</a:t>
            </a:r>
          </a:p>
        </p:txBody>
      </p:sp>
      <p:sp>
        <p:nvSpPr>
          <p:cNvPr id="3" name="Segnaposto contenuto 1">
            <a:extLst>
              <a:ext uri="{FF2B5EF4-FFF2-40B4-BE49-F238E27FC236}">
                <a16:creationId xmlns:a16="http://schemas.microsoft.com/office/drawing/2014/main" id="{76DC1C37-9504-2738-4588-A0181A3F5EC5}"/>
              </a:ext>
            </a:extLst>
          </p:cNvPr>
          <p:cNvSpPr txBox="1">
            <a:spLocks/>
          </p:cNvSpPr>
          <p:nvPr/>
        </p:nvSpPr>
        <p:spPr>
          <a:xfrm>
            <a:off x="374843" y="1998482"/>
            <a:ext cx="11465222" cy="2865754"/>
          </a:xfrm>
          <a:prstGeom prst="rect">
            <a:avLst/>
          </a:prstGeom>
        </p:spPr>
        <p:txBody>
          <a:bodyPr anchor="ctr">
            <a:noAutofit/>
          </a:bodyPr>
          <a:lstStyle/>
          <a:p>
            <a:pPr algn="just">
              <a:spcBef>
                <a:spcPts val="600"/>
              </a:spcBef>
              <a:spcAft>
                <a:spcPts val="600"/>
              </a:spcAft>
            </a:pPr>
            <a:r>
              <a:rPr lang="it-IT" sz="2400" dirty="0"/>
              <a:t>Si considera anomalia che determina la non idoneità al funzionamento la presenza di riflusso in caso di apparecchi installati</a:t>
            </a:r>
          </a:p>
          <a:p>
            <a:pPr marL="457200" indent="-457200" algn="just">
              <a:spcBef>
                <a:spcPts val="600"/>
              </a:spcBef>
              <a:spcAft>
                <a:spcPts val="600"/>
              </a:spcAft>
              <a:buFont typeface="Arial" panose="020B0604020202020204" pitchFamily="34" charset="0"/>
              <a:buChar char="•"/>
            </a:pPr>
            <a:r>
              <a:rPr lang="it-IT" sz="2400" dirty="0"/>
              <a:t>in locali destinati a soggiorno di persone o ricovero animali</a:t>
            </a:r>
          </a:p>
          <a:p>
            <a:pPr marL="457200" indent="-457200" algn="just">
              <a:spcBef>
                <a:spcPts val="600"/>
              </a:spcBef>
              <a:spcAft>
                <a:spcPts val="600"/>
              </a:spcAft>
              <a:buFont typeface="Arial" panose="020B0604020202020204" pitchFamily="34" charset="0"/>
              <a:buChar char="•"/>
            </a:pPr>
            <a:r>
              <a:rPr lang="it-IT" sz="2400" dirty="0"/>
              <a:t>in vani tecnici comunicanti con locali destinati a soggiorno di persone</a:t>
            </a:r>
          </a:p>
          <a:p>
            <a:pPr marL="457200" indent="-457200" algn="just">
              <a:spcBef>
                <a:spcPts val="600"/>
              </a:spcBef>
              <a:spcAft>
                <a:spcPts val="600"/>
              </a:spcAft>
              <a:buFont typeface="Arial" panose="020B0604020202020204" pitchFamily="34" charset="0"/>
              <a:buChar char="•"/>
            </a:pPr>
            <a:r>
              <a:rPr lang="it-IT" sz="2400" dirty="0"/>
              <a:t>in locali non presidiati e/o non destinati a soggiorno di persone comunicanti con locali destinati a soggiorno di persone o ricovero animali</a:t>
            </a:r>
            <a:endParaRPr lang="it-IT" sz="2400" b="1" i="1" u="sng" dirty="0">
              <a:solidFill>
                <a:srgbClr val="FF0000"/>
              </a:solidFill>
            </a:endParaRPr>
          </a:p>
        </p:txBody>
      </p:sp>
      <p:sp>
        <p:nvSpPr>
          <p:cNvPr id="7" name="Segnaposto numero diapositiva 6">
            <a:extLst>
              <a:ext uri="{FF2B5EF4-FFF2-40B4-BE49-F238E27FC236}">
                <a16:creationId xmlns:a16="http://schemas.microsoft.com/office/drawing/2014/main" id="{176DA2AD-835A-EFC7-DA08-8734E513E6D6}"/>
              </a:ext>
            </a:extLst>
          </p:cNvPr>
          <p:cNvSpPr>
            <a:spLocks noGrp="1"/>
          </p:cNvSpPr>
          <p:nvPr>
            <p:ph type="sldNum" sz="quarter" idx="12"/>
          </p:nvPr>
        </p:nvSpPr>
        <p:spPr/>
        <p:txBody>
          <a:bodyPr/>
          <a:lstStyle/>
          <a:p>
            <a:fld id="{85A3FA0B-1005-46EB-B245-375B965F7AD9}" type="slidenum">
              <a:rPr lang="it-IT" smtClean="0"/>
              <a:t>32</a:t>
            </a:fld>
            <a:endParaRPr lang="it-IT"/>
          </a:p>
        </p:txBody>
      </p:sp>
    </p:spTree>
    <p:extLst>
      <p:ext uri="{BB962C8B-B14F-4D97-AF65-F5344CB8AC3E}">
        <p14:creationId xmlns:p14="http://schemas.microsoft.com/office/powerpoint/2010/main" val="17507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09E9D41A-BD00-71D1-FED0-E94ACD8E3C09}"/>
              </a:ext>
            </a:extLst>
          </p:cNvPr>
          <p:cNvSpPr txBox="1">
            <a:spLocks/>
          </p:cNvSpPr>
          <p:nvPr/>
        </p:nvSpPr>
        <p:spPr>
          <a:xfrm>
            <a:off x="3930985" y="428918"/>
            <a:ext cx="4345753"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Controllo della depressione</a:t>
            </a:r>
          </a:p>
        </p:txBody>
      </p:sp>
      <p:sp>
        <p:nvSpPr>
          <p:cNvPr id="3" name="Segnaposto contenuto 1">
            <a:extLst>
              <a:ext uri="{FF2B5EF4-FFF2-40B4-BE49-F238E27FC236}">
                <a16:creationId xmlns:a16="http://schemas.microsoft.com/office/drawing/2014/main" id="{A21CA450-C593-5FE5-1139-FE8509D2C1F4}"/>
              </a:ext>
            </a:extLst>
          </p:cNvPr>
          <p:cNvSpPr txBox="1">
            <a:spLocks/>
          </p:cNvSpPr>
          <p:nvPr/>
        </p:nvSpPr>
        <p:spPr>
          <a:xfrm>
            <a:off x="374843" y="1498864"/>
            <a:ext cx="11465222" cy="3864990"/>
          </a:xfrm>
          <a:prstGeom prst="rect">
            <a:avLst/>
          </a:prstGeom>
        </p:spPr>
        <p:txBody>
          <a:bodyPr anchor="ctr">
            <a:noAutofit/>
          </a:bodyPr>
          <a:lstStyle/>
          <a:p>
            <a:pPr algn="just">
              <a:spcBef>
                <a:spcPts val="600"/>
              </a:spcBef>
              <a:spcAft>
                <a:spcPts val="600"/>
              </a:spcAft>
            </a:pPr>
            <a:r>
              <a:rPr lang="it-IT" sz="2400" dirty="0"/>
              <a:t>Il controllo della depressione ha lo scopo di misurare la depressione che si produce nel SEPC durante il normale funzionamento degli apparecchi funzionanti con espulsione dei prodotti della combustione non in pressione</a:t>
            </a:r>
          </a:p>
          <a:p>
            <a:pPr algn="just">
              <a:spcBef>
                <a:spcPts val="600"/>
              </a:spcBef>
              <a:spcAft>
                <a:spcPts val="600"/>
              </a:spcAft>
            </a:pPr>
            <a:r>
              <a:rPr lang="it-IT" sz="2400" b="1" dirty="0">
                <a:ln>
                  <a:solidFill>
                    <a:sysClr val="windowText" lastClr="000000"/>
                  </a:solidFill>
                </a:ln>
                <a:solidFill>
                  <a:srgbClr val="C00000"/>
                </a:solidFill>
              </a:rPr>
              <a:t>N.B.</a:t>
            </a:r>
          </a:p>
          <a:p>
            <a:pPr marL="457200" indent="-457200" algn="just">
              <a:spcBef>
                <a:spcPts val="600"/>
              </a:spcBef>
              <a:spcAft>
                <a:spcPts val="600"/>
              </a:spcAft>
              <a:buFont typeface="Arial" panose="020B0604020202020204" pitchFamily="34" charset="0"/>
              <a:buChar char="•"/>
            </a:pPr>
            <a:r>
              <a:rPr lang="it-IT" sz="2400" dirty="0"/>
              <a:t>Inclusi gli apparecchi con ventilatore ma operanti con SEPC in </a:t>
            </a:r>
            <a:r>
              <a:rPr lang="it-IT" sz="2400" b="1" i="1" u="sng" dirty="0">
                <a:solidFill>
                  <a:srgbClr val="FF0000"/>
                </a:solidFill>
              </a:rPr>
              <a:t>depressione</a:t>
            </a:r>
          </a:p>
          <a:p>
            <a:pPr algn="just">
              <a:spcBef>
                <a:spcPts val="600"/>
              </a:spcBef>
              <a:spcAft>
                <a:spcPts val="600"/>
              </a:spcAft>
            </a:pPr>
            <a:r>
              <a:rPr lang="it-IT" sz="2400" dirty="0"/>
              <a:t>A tal fine deve essere tenuta in debita considerazione l’eventuale presenza, nello stesso locale e/o in locali comunicanti, di altri apparecchi che durante il funzionamento potrebbero creare nell’ambiente una depressione tale da interferire nel corretto funzionamento. </a:t>
            </a:r>
            <a:endParaRPr lang="it-IT" sz="2400" b="1" i="1" u="sng" dirty="0">
              <a:solidFill>
                <a:srgbClr val="FF0000"/>
              </a:solidFill>
            </a:endParaRPr>
          </a:p>
        </p:txBody>
      </p:sp>
      <p:sp>
        <p:nvSpPr>
          <p:cNvPr id="7" name="Segnaposto numero diapositiva 6">
            <a:extLst>
              <a:ext uri="{FF2B5EF4-FFF2-40B4-BE49-F238E27FC236}">
                <a16:creationId xmlns:a16="http://schemas.microsoft.com/office/drawing/2014/main" id="{34F657F1-4F25-8ED2-E18E-89683C907C68}"/>
              </a:ext>
            </a:extLst>
          </p:cNvPr>
          <p:cNvSpPr>
            <a:spLocks noGrp="1"/>
          </p:cNvSpPr>
          <p:nvPr>
            <p:ph type="sldNum" sz="quarter" idx="12"/>
          </p:nvPr>
        </p:nvSpPr>
        <p:spPr/>
        <p:txBody>
          <a:bodyPr/>
          <a:lstStyle/>
          <a:p>
            <a:fld id="{85A3FA0B-1005-46EB-B245-375B965F7AD9}" type="slidenum">
              <a:rPr lang="it-IT" smtClean="0"/>
              <a:t>33</a:t>
            </a:fld>
            <a:endParaRPr lang="it-IT"/>
          </a:p>
        </p:txBody>
      </p:sp>
    </p:spTree>
    <p:extLst>
      <p:ext uri="{BB962C8B-B14F-4D97-AF65-F5344CB8AC3E}">
        <p14:creationId xmlns:p14="http://schemas.microsoft.com/office/powerpoint/2010/main" val="119581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0992023F-79DC-E266-3D26-6634989BCCA7}"/>
              </a:ext>
            </a:extLst>
          </p:cNvPr>
          <p:cNvSpPr txBox="1">
            <a:spLocks/>
          </p:cNvSpPr>
          <p:nvPr/>
        </p:nvSpPr>
        <p:spPr>
          <a:xfrm>
            <a:off x="374843" y="1734536"/>
            <a:ext cx="11465222" cy="3393647"/>
          </a:xfrm>
          <a:prstGeom prst="rect">
            <a:avLst/>
          </a:prstGeom>
        </p:spPr>
        <p:txBody>
          <a:bodyPr anchor="ctr">
            <a:noAutofit/>
          </a:bodyPr>
          <a:lstStyle/>
          <a:p>
            <a:pPr algn="just">
              <a:spcBef>
                <a:spcPts val="600"/>
              </a:spcBef>
              <a:spcAft>
                <a:spcPts val="600"/>
              </a:spcAft>
            </a:pPr>
            <a:r>
              <a:rPr lang="it-IT" sz="2400" b="1" dirty="0">
                <a:ln>
                  <a:solidFill>
                    <a:sysClr val="windowText" lastClr="000000"/>
                  </a:solidFill>
                </a:ln>
                <a:solidFill>
                  <a:srgbClr val="C00000"/>
                </a:solidFill>
              </a:rPr>
              <a:t>N.B.</a:t>
            </a:r>
          </a:p>
          <a:p>
            <a:pPr marL="342900" indent="-342900" algn="just">
              <a:spcBef>
                <a:spcPts val="600"/>
              </a:spcBef>
              <a:spcAft>
                <a:spcPts val="600"/>
              </a:spcAft>
              <a:buFont typeface="Arial" panose="020B0604020202020204" pitchFamily="34" charset="0"/>
              <a:buChar char="•"/>
            </a:pPr>
            <a:r>
              <a:rPr lang="it-IT" sz="2400" dirty="0"/>
              <a:t>Gli apparecchi e dispositivi che possono interferire con il funzionamento dell’apparecchio a combustibile solido o liquido sono</a:t>
            </a:r>
          </a:p>
          <a:p>
            <a:pPr marL="800100" lvl="1" indent="-342900" algn="just">
              <a:spcBef>
                <a:spcPts val="600"/>
              </a:spcBef>
              <a:spcAft>
                <a:spcPts val="600"/>
              </a:spcAft>
              <a:buFont typeface="Courier New" panose="02070309020205020404" pitchFamily="49" charset="0"/>
              <a:buChar char="o"/>
            </a:pPr>
            <a:r>
              <a:rPr lang="it-IT" sz="2400" dirty="0"/>
              <a:t>altri apparecchi a camera di combustione aperta alimentati con combustibile liquido o solido; apparecchi a gas di tipo B</a:t>
            </a:r>
          </a:p>
          <a:p>
            <a:pPr marL="800100" lvl="1" indent="-342900" algn="just">
              <a:spcBef>
                <a:spcPts val="600"/>
              </a:spcBef>
              <a:spcAft>
                <a:spcPts val="600"/>
              </a:spcAft>
              <a:buFont typeface="Courier New" panose="02070309020205020404" pitchFamily="49" charset="0"/>
              <a:buChar char="o"/>
            </a:pPr>
            <a:r>
              <a:rPr lang="it-IT" sz="2400" dirty="0"/>
              <a:t>dispositivi per l’estrazione dell’aria e/o vapori</a:t>
            </a:r>
          </a:p>
          <a:p>
            <a:pPr marL="800100" lvl="1" indent="-342900" algn="just">
              <a:spcBef>
                <a:spcPts val="600"/>
              </a:spcBef>
              <a:spcAft>
                <a:spcPts val="600"/>
              </a:spcAft>
              <a:buFont typeface="Courier New" panose="02070309020205020404" pitchFamily="49" charset="0"/>
              <a:buChar char="o"/>
            </a:pPr>
            <a:r>
              <a:rPr lang="it-IT" sz="2400" dirty="0"/>
              <a:t>sistemi di ventilazione meccanica controllata (VMC)</a:t>
            </a:r>
            <a:endParaRPr lang="it-IT" sz="2400" b="1" i="1" u="sng" dirty="0">
              <a:solidFill>
                <a:srgbClr val="FF0000"/>
              </a:solidFill>
            </a:endParaRPr>
          </a:p>
        </p:txBody>
      </p:sp>
      <p:sp>
        <p:nvSpPr>
          <p:cNvPr id="4" name="Segnaposto numero diapositiva 3">
            <a:extLst>
              <a:ext uri="{FF2B5EF4-FFF2-40B4-BE49-F238E27FC236}">
                <a16:creationId xmlns:a16="http://schemas.microsoft.com/office/drawing/2014/main" id="{E8CD9305-C237-AC3D-E66F-4FAF02EF8F05}"/>
              </a:ext>
            </a:extLst>
          </p:cNvPr>
          <p:cNvSpPr>
            <a:spLocks noGrp="1"/>
          </p:cNvSpPr>
          <p:nvPr>
            <p:ph type="sldNum" sz="quarter" idx="12"/>
          </p:nvPr>
        </p:nvSpPr>
        <p:spPr/>
        <p:txBody>
          <a:bodyPr/>
          <a:lstStyle/>
          <a:p>
            <a:fld id="{85A3FA0B-1005-46EB-B245-375B965F7AD9}" type="slidenum">
              <a:rPr lang="it-IT" smtClean="0"/>
              <a:t>34</a:t>
            </a:fld>
            <a:endParaRPr lang="it-IT"/>
          </a:p>
        </p:txBody>
      </p:sp>
    </p:spTree>
    <p:extLst>
      <p:ext uri="{BB962C8B-B14F-4D97-AF65-F5344CB8AC3E}">
        <p14:creationId xmlns:p14="http://schemas.microsoft.com/office/powerpoint/2010/main" val="398282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B46D68EE-EB5C-40E8-B077-3A7F1D809F2B}"/>
              </a:ext>
            </a:extLst>
          </p:cNvPr>
          <p:cNvSpPr txBox="1">
            <a:spLocks/>
          </p:cNvSpPr>
          <p:nvPr/>
        </p:nvSpPr>
        <p:spPr>
          <a:xfrm>
            <a:off x="374843" y="1706255"/>
            <a:ext cx="11465222" cy="3450208"/>
          </a:xfrm>
          <a:prstGeom prst="rect">
            <a:avLst/>
          </a:prstGeom>
        </p:spPr>
        <p:txBody>
          <a:bodyPr anchor="ctr">
            <a:noAutofit/>
          </a:bodyPr>
          <a:lstStyle/>
          <a:p>
            <a:pPr algn="just">
              <a:spcBef>
                <a:spcPts val="600"/>
              </a:spcBef>
              <a:spcAft>
                <a:spcPts val="600"/>
              </a:spcAft>
            </a:pPr>
            <a:r>
              <a:rPr lang="it-IT" sz="2400" dirty="0"/>
              <a:t>La misurazione della depressione </a:t>
            </a:r>
            <a:r>
              <a:rPr lang="it-IT" sz="2400" i="1" dirty="0">
                <a:solidFill>
                  <a:srgbClr val="FF0000"/>
                </a:solidFill>
              </a:rPr>
              <a:t>deve essere eseguita</a:t>
            </a:r>
            <a:r>
              <a:rPr lang="it-IT" sz="2400" dirty="0"/>
              <a:t> secondo le modalità riportate in Appendice D e i valori registrati devono essere conformi a quanto prescritto dal fabbricante dell’apparecchio o secondo una relazione di calcolo ai sensi della UNI EN 13384 – 1 o altro metodo equivalente</a:t>
            </a:r>
          </a:p>
          <a:p>
            <a:pPr algn="just">
              <a:spcBef>
                <a:spcPts val="600"/>
              </a:spcBef>
              <a:spcAft>
                <a:spcPts val="600"/>
              </a:spcAft>
            </a:pPr>
            <a:r>
              <a:rPr lang="it-IT" sz="2400" dirty="0"/>
              <a:t>In assenza di tali indicazioni, i valori della depressione devono essere</a:t>
            </a:r>
          </a:p>
          <a:p>
            <a:pPr marL="457200" indent="-457200" algn="just">
              <a:spcBef>
                <a:spcPts val="600"/>
              </a:spcBef>
              <a:spcAft>
                <a:spcPts val="600"/>
              </a:spcAft>
              <a:buFont typeface="Arial" panose="020B0604020202020204" pitchFamily="34" charset="0"/>
              <a:buChar char="•"/>
            </a:pPr>
            <a:r>
              <a:rPr lang="it-IT" sz="2400" b="1" i="1" u="sng" dirty="0">
                <a:solidFill>
                  <a:srgbClr val="FF0000"/>
                </a:solidFill>
              </a:rPr>
              <a:t>≥ di 6 Pa </a:t>
            </a:r>
            <a:r>
              <a:rPr lang="it-IT" sz="2400" dirty="0"/>
              <a:t>(per apparecchi a caricamento automatico la misura deve essere eseguita in condizioni di funzionamento al minimo)</a:t>
            </a:r>
          </a:p>
          <a:p>
            <a:pPr marL="457200" indent="-457200" algn="just">
              <a:spcBef>
                <a:spcPts val="600"/>
              </a:spcBef>
              <a:spcAft>
                <a:spcPts val="600"/>
              </a:spcAft>
              <a:buFont typeface="Arial" panose="020B0604020202020204" pitchFamily="34" charset="0"/>
              <a:buChar char="•"/>
            </a:pPr>
            <a:r>
              <a:rPr lang="it-IT" sz="2400" b="1" i="1" u="sng" dirty="0">
                <a:solidFill>
                  <a:srgbClr val="FF0000"/>
                </a:solidFill>
              </a:rPr>
              <a:t>e ≤ di 30 Pa</a:t>
            </a:r>
          </a:p>
        </p:txBody>
      </p:sp>
      <p:sp>
        <p:nvSpPr>
          <p:cNvPr id="4" name="Segnaposto numero diapositiva 3">
            <a:extLst>
              <a:ext uri="{FF2B5EF4-FFF2-40B4-BE49-F238E27FC236}">
                <a16:creationId xmlns:a16="http://schemas.microsoft.com/office/drawing/2014/main" id="{5E823060-E65A-C9D9-CB80-FAD104B6A6FE}"/>
              </a:ext>
            </a:extLst>
          </p:cNvPr>
          <p:cNvSpPr>
            <a:spLocks noGrp="1"/>
          </p:cNvSpPr>
          <p:nvPr>
            <p:ph type="sldNum" sz="quarter" idx="12"/>
          </p:nvPr>
        </p:nvSpPr>
        <p:spPr/>
        <p:txBody>
          <a:bodyPr/>
          <a:lstStyle/>
          <a:p>
            <a:fld id="{85A3FA0B-1005-46EB-B245-375B965F7AD9}" type="slidenum">
              <a:rPr lang="it-IT" smtClean="0"/>
              <a:t>35</a:t>
            </a:fld>
            <a:endParaRPr lang="it-IT"/>
          </a:p>
        </p:txBody>
      </p:sp>
    </p:spTree>
    <p:extLst>
      <p:ext uri="{BB962C8B-B14F-4D97-AF65-F5344CB8AC3E}">
        <p14:creationId xmlns:p14="http://schemas.microsoft.com/office/powerpoint/2010/main" val="21696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8FE9484A-1CB9-5C42-2462-A54D1EF3204F}"/>
              </a:ext>
            </a:extLst>
          </p:cNvPr>
          <p:cNvSpPr txBox="1">
            <a:spLocks/>
          </p:cNvSpPr>
          <p:nvPr/>
        </p:nvSpPr>
        <p:spPr>
          <a:xfrm>
            <a:off x="5062190" y="428918"/>
            <a:ext cx="208333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Appendice D</a:t>
            </a:r>
          </a:p>
        </p:txBody>
      </p:sp>
      <p:sp>
        <p:nvSpPr>
          <p:cNvPr id="3" name="Segnaposto contenuto 1">
            <a:extLst>
              <a:ext uri="{FF2B5EF4-FFF2-40B4-BE49-F238E27FC236}">
                <a16:creationId xmlns:a16="http://schemas.microsoft.com/office/drawing/2014/main" id="{50FADBBB-16CC-AB16-5510-B9B37F964945}"/>
              </a:ext>
            </a:extLst>
          </p:cNvPr>
          <p:cNvSpPr txBox="1">
            <a:spLocks/>
          </p:cNvSpPr>
          <p:nvPr/>
        </p:nvSpPr>
        <p:spPr>
          <a:xfrm>
            <a:off x="374843" y="1706255"/>
            <a:ext cx="11465222" cy="3459634"/>
          </a:xfrm>
          <a:prstGeom prst="rect">
            <a:avLst/>
          </a:prstGeom>
        </p:spPr>
        <p:txBody>
          <a:bodyPr anchor="ctr">
            <a:noAutofit/>
          </a:bodyPr>
          <a:lstStyle/>
          <a:p>
            <a:pPr algn="just">
              <a:spcBef>
                <a:spcPts val="600"/>
              </a:spcBef>
              <a:spcAft>
                <a:spcPts val="600"/>
              </a:spcAft>
            </a:pPr>
            <a:r>
              <a:rPr lang="it-IT" sz="2400" i="1" dirty="0">
                <a:solidFill>
                  <a:srgbClr val="FF0000"/>
                </a:solidFill>
              </a:rPr>
              <a:t>Metodo di verifica</a:t>
            </a:r>
          </a:p>
          <a:p>
            <a:pPr algn="just">
              <a:spcBef>
                <a:spcPts val="600"/>
              </a:spcBef>
              <a:spcAft>
                <a:spcPts val="600"/>
              </a:spcAft>
            </a:pPr>
            <a:r>
              <a:rPr lang="it-IT" sz="2400" dirty="0"/>
              <a:t>Il metodo consiste nella misurazione della depressione esistente tra la sezione di uscita dei prodotti della combustione a valle dell’apparecchio e il locale/ambiente di installazione dell’apparecchio medesimo</a:t>
            </a:r>
          </a:p>
          <a:p>
            <a:pPr algn="just">
              <a:spcBef>
                <a:spcPts val="600"/>
              </a:spcBef>
              <a:spcAft>
                <a:spcPts val="600"/>
              </a:spcAft>
            </a:pPr>
            <a:r>
              <a:rPr lang="it-IT" sz="2400" dirty="0"/>
              <a:t>Il foro di misura della depressione deve essere ubicato immediatamente a valle dell’apparecchio. In caso di presenza di sistemi filtranti e/o ventilatori e/o recuperatori di calore il foro di misura della depressione deve essere ubicato a valle dell’ultimo componente</a:t>
            </a:r>
            <a:endParaRPr lang="it-IT" sz="2400" b="1" i="1" u="sng" dirty="0">
              <a:solidFill>
                <a:srgbClr val="FF0000"/>
              </a:solidFill>
            </a:endParaRPr>
          </a:p>
        </p:txBody>
      </p:sp>
      <p:sp>
        <p:nvSpPr>
          <p:cNvPr id="7" name="Segnaposto numero diapositiva 6">
            <a:extLst>
              <a:ext uri="{FF2B5EF4-FFF2-40B4-BE49-F238E27FC236}">
                <a16:creationId xmlns:a16="http://schemas.microsoft.com/office/drawing/2014/main" id="{B9D35A72-6D96-AEF1-4530-C7CB8CF84E36}"/>
              </a:ext>
            </a:extLst>
          </p:cNvPr>
          <p:cNvSpPr>
            <a:spLocks noGrp="1"/>
          </p:cNvSpPr>
          <p:nvPr>
            <p:ph type="sldNum" sz="quarter" idx="12"/>
          </p:nvPr>
        </p:nvSpPr>
        <p:spPr/>
        <p:txBody>
          <a:bodyPr/>
          <a:lstStyle/>
          <a:p>
            <a:fld id="{85A3FA0B-1005-46EB-B245-375B965F7AD9}" type="slidenum">
              <a:rPr lang="it-IT" smtClean="0"/>
              <a:t>36</a:t>
            </a:fld>
            <a:endParaRPr lang="it-IT"/>
          </a:p>
        </p:txBody>
      </p:sp>
    </p:spTree>
    <p:extLst>
      <p:ext uri="{BB962C8B-B14F-4D97-AF65-F5344CB8AC3E}">
        <p14:creationId xmlns:p14="http://schemas.microsoft.com/office/powerpoint/2010/main" val="43973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5D137B87-DB80-E6A5-7474-5FCED3014EF9}"/>
              </a:ext>
            </a:extLst>
          </p:cNvPr>
          <p:cNvSpPr txBox="1">
            <a:spLocks/>
          </p:cNvSpPr>
          <p:nvPr/>
        </p:nvSpPr>
        <p:spPr>
          <a:xfrm>
            <a:off x="374843" y="820135"/>
            <a:ext cx="11465222" cy="5203596"/>
          </a:xfrm>
          <a:prstGeom prst="rect">
            <a:avLst/>
          </a:prstGeom>
        </p:spPr>
        <p:txBody>
          <a:bodyPr anchor="ctr">
            <a:noAutofit/>
          </a:bodyPr>
          <a:lstStyle/>
          <a:p>
            <a:pPr algn="just">
              <a:spcBef>
                <a:spcPts val="600"/>
              </a:spcBef>
              <a:spcAft>
                <a:spcPts val="600"/>
              </a:spcAft>
            </a:pPr>
            <a:r>
              <a:rPr lang="it-IT" sz="2400" i="1" dirty="0">
                <a:solidFill>
                  <a:srgbClr val="FF0000"/>
                </a:solidFill>
              </a:rPr>
              <a:t>La verifica deve essere eseguita secondo la seguente procedura</a:t>
            </a:r>
          </a:p>
          <a:p>
            <a:pPr marL="457200" indent="-457200" algn="just">
              <a:spcBef>
                <a:spcPts val="600"/>
              </a:spcBef>
              <a:spcAft>
                <a:spcPts val="600"/>
              </a:spcAft>
              <a:buFont typeface="+mj-lt"/>
              <a:buAutoNum type="alphaLcParenR"/>
            </a:pPr>
            <a:r>
              <a:rPr lang="it-IT" sz="2400" dirty="0"/>
              <a:t>chiudere tutte le finestre e le porte che comunicano con l’ambiente esterno</a:t>
            </a:r>
          </a:p>
          <a:p>
            <a:pPr marL="457200" indent="-457200" algn="just">
              <a:spcBef>
                <a:spcPts val="600"/>
              </a:spcBef>
              <a:spcAft>
                <a:spcPts val="600"/>
              </a:spcAft>
              <a:buFont typeface="+mj-lt"/>
              <a:buAutoNum type="alphaLcParenR"/>
            </a:pPr>
            <a:r>
              <a:rPr lang="it-IT" sz="2400" dirty="0"/>
              <a:t>chiudere a tenuta eventuali camini o condotti di scarico aperti e non utilizzati presenti nel locale di installazione dell’apparecchio o in locali con esso comunicanti</a:t>
            </a:r>
          </a:p>
          <a:p>
            <a:pPr marL="457200" indent="-457200" algn="just">
              <a:spcBef>
                <a:spcPts val="600"/>
              </a:spcBef>
              <a:spcAft>
                <a:spcPts val="600"/>
              </a:spcAft>
              <a:buFont typeface="+mj-lt"/>
              <a:buAutoNum type="alphaLcParenR"/>
            </a:pPr>
            <a:r>
              <a:rPr lang="it-IT" sz="2400" dirty="0"/>
              <a:t>accendere l’apparecchio alla portata termica effettiva</a:t>
            </a:r>
          </a:p>
          <a:p>
            <a:pPr marL="457200" indent="-457200" algn="just">
              <a:spcBef>
                <a:spcPts val="600"/>
              </a:spcBef>
              <a:spcAft>
                <a:spcPts val="600"/>
              </a:spcAft>
              <a:buFont typeface="+mj-lt"/>
              <a:buAutoNum type="alphaLcParenR"/>
            </a:pPr>
            <a:r>
              <a:rPr lang="it-IT" sz="2400" dirty="0"/>
              <a:t>accendere eventuali altri dispositivi e/o apparecchi che potrebbero mettere in depressione il locale. L’operatore deve tener conto di eventuali impianti VMC presenti e registrare, nella documentazione da rilasciare, la configurazione di prova (per es. VMC accesa o VMC spenta)</a:t>
            </a:r>
          </a:p>
          <a:p>
            <a:pPr marL="457200" indent="-457200" algn="just">
              <a:spcBef>
                <a:spcPts val="600"/>
              </a:spcBef>
              <a:spcAft>
                <a:spcPts val="600"/>
              </a:spcAft>
              <a:buFont typeface="+mj-lt"/>
              <a:buAutoNum type="alphaLcParenR"/>
            </a:pPr>
            <a:r>
              <a:rPr lang="it-IT" sz="2400" dirty="0"/>
              <a:t>posizionare la sonda della temperatura aria all’esterno in un punto adatto a percepire la temperatura dell’aria esterna, in posizione tale da non risentire di eventuali fonti di calore. </a:t>
            </a:r>
            <a:endParaRPr lang="it-IT" sz="2400" b="1" i="1" u="sng" dirty="0">
              <a:solidFill>
                <a:srgbClr val="FF0000"/>
              </a:solidFill>
            </a:endParaRPr>
          </a:p>
        </p:txBody>
      </p:sp>
      <p:sp>
        <p:nvSpPr>
          <p:cNvPr id="3" name="Freccia a destra 2">
            <a:extLst>
              <a:ext uri="{FF2B5EF4-FFF2-40B4-BE49-F238E27FC236}">
                <a16:creationId xmlns:a16="http://schemas.microsoft.com/office/drawing/2014/main" id="{07A2E902-170E-2EED-97AD-A1A9F5D77921}"/>
              </a:ext>
            </a:extLst>
          </p:cNvPr>
          <p:cNvSpPr/>
          <p:nvPr/>
        </p:nvSpPr>
        <p:spPr>
          <a:xfrm>
            <a:off x="8795206" y="5561815"/>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a:extLst>
              <a:ext uri="{FF2B5EF4-FFF2-40B4-BE49-F238E27FC236}">
                <a16:creationId xmlns:a16="http://schemas.microsoft.com/office/drawing/2014/main" id="{BB13510F-7FB3-670E-A4D4-6103A8CC289A}"/>
              </a:ext>
            </a:extLst>
          </p:cNvPr>
          <p:cNvSpPr>
            <a:spLocks noGrp="1"/>
          </p:cNvSpPr>
          <p:nvPr>
            <p:ph type="sldNum" sz="quarter" idx="12"/>
          </p:nvPr>
        </p:nvSpPr>
        <p:spPr/>
        <p:txBody>
          <a:bodyPr/>
          <a:lstStyle/>
          <a:p>
            <a:fld id="{85A3FA0B-1005-46EB-B245-375B965F7AD9}" type="slidenum">
              <a:rPr lang="it-IT" smtClean="0"/>
              <a:t>37</a:t>
            </a:fld>
            <a:endParaRPr lang="it-IT"/>
          </a:p>
        </p:txBody>
      </p:sp>
    </p:spTree>
    <p:extLst>
      <p:ext uri="{BB962C8B-B14F-4D97-AF65-F5344CB8AC3E}">
        <p14:creationId xmlns:p14="http://schemas.microsoft.com/office/powerpoint/2010/main" val="38705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6C95E972-6E8E-660C-AC6C-C15C9E43E8FD}"/>
              </a:ext>
            </a:extLst>
          </p:cNvPr>
          <p:cNvSpPr txBox="1">
            <a:spLocks/>
          </p:cNvSpPr>
          <p:nvPr/>
        </p:nvSpPr>
        <p:spPr>
          <a:xfrm>
            <a:off x="374843" y="2083325"/>
            <a:ext cx="11465222" cy="2705492"/>
          </a:xfrm>
          <a:prstGeom prst="rect">
            <a:avLst/>
          </a:prstGeom>
        </p:spPr>
        <p:txBody>
          <a:bodyPr anchor="ctr">
            <a:noAutofit/>
          </a:bodyPr>
          <a:lstStyle/>
          <a:p>
            <a:pPr marL="457200" indent="-457200" algn="just">
              <a:spcBef>
                <a:spcPts val="600"/>
              </a:spcBef>
              <a:spcAft>
                <a:spcPts val="600"/>
              </a:spcAft>
              <a:buFont typeface="+mj-lt"/>
              <a:buAutoNum type="alphaLcParenR" startAt="6"/>
            </a:pPr>
            <a:r>
              <a:rPr lang="it-IT" sz="2400" dirty="0"/>
              <a:t>accendere lo strumento di misurazione della depressione, attendere l’azzeramento e successivamente inserire la sonda nell’apposito foro di misura presente nel canale da fumo</a:t>
            </a:r>
          </a:p>
          <a:p>
            <a:pPr marL="457200" indent="-457200" algn="just">
              <a:spcBef>
                <a:spcPts val="600"/>
              </a:spcBef>
              <a:spcAft>
                <a:spcPts val="600"/>
              </a:spcAft>
              <a:buFont typeface="+mj-lt"/>
              <a:buAutoNum type="alphaLcParenR" startAt="6"/>
            </a:pPr>
            <a:r>
              <a:rPr lang="it-IT" sz="2400" dirty="0"/>
              <a:t>quando l’apparecchio è a regime eseguire la misurazione della depressione, verificando che non vi siano variazioni significative nel valore di lettura entro un intervallo di </a:t>
            </a:r>
            <a:r>
              <a:rPr lang="it-IT" sz="2400" i="1" dirty="0">
                <a:solidFill>
                  <a:srgbClr val="FF0000"/>
                </a:solidFill>
              </a:rPr>
              <a:t>almeno 10 secondi</a:t>
            </a:r>
            <a:endParaRPr lang="it-IT" sz="2400" b="1" i="1" u="sng" dirty="0">
              <a:solidFill>
                <a:srgbClr val="FF0000"/>
              </a:solidFill>
            </a:endParaRPr>
          </a:p>
        </p:txBody>
      </p:sp>
      <p:sp>
        <p:nvSpPr>
          <p:cNvPr id="3" name="Freccia a destra 2">
            <a:extLst>
              <a:ext uri="{FF2B5EF4-FFF2-40B4-BE49-F238E27FC236}">
                <a16:creationId xmlns:a16="http://schemas.microsoft.com/office/drawing/2014/main" id="{2197DCEF-F927-0D67-9256-FBFA5C23066C}"/>
              </a:ext>
            </a:extLst>
          </p:cNvPr>
          <p:cNvSpPr/>
          <p:nvPr/>
        </p:nvSpPr>
        <p:spPr>
          <a:xfrm>
            <a:off x="8795206" y="5241301"/>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a:extLst>
              <a:ext uri="{FF2B5EF4-FFF2-40B4-BE49-F238E27FC236}">
                <a16:creationId xmlns:a16="http://schemas.microsoft.com/office/drawing/2014/main" id="{22AE6AC9-D287-F018-2E70-7FF504D2AC35}"/>
              </a:ext>
            </a:extLst>
          </p:cNvPr>
          <p:cNvSpPr>
            <a:spLocks noGrp="1"/>
          </p:cNvSpPr>
          <p:nvPr>
            <p:ph type="sldNum" sz="quarter" idx="12"/>
          </p:nvPr>
        </p:nvSpPr>
        <p:spPr/>
        <p:txBody>
          <a:bodyPr/>
          <a:lstStyle/>
          <a:p>
            <a:fld id="{85A3FA0B-1005-46EB-B245-375B965F7AD9}" type="slidenum">
              <a:rPr lang="it-IT" smtClean="0"/>
              <a:t>38</a:t>
            </a:fld>
            <a:endParaRPr lang="it-IT"/>
          </a:p>
        </p:txBody>
      </p:sp>
    </p:spTree>
    <p:extLst>
      <p:ext uri="{BB962C8B-B14F-4D97-AF65-F5344CB8AC3E}">
        <p14:creationId xmlns:p14="http://schemas.microsoft.com/office/powerpoint/2010/main" val="132901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4F96FB70-86C3-3209-777E-84CB131A42C9}"/>
              </a:ext>
            </a:extLst>
          </p:cNvPr>
          <p:cNvSpPr txBox="1">
            <a:spLocks/>
          </p:cNvSpPr>
          <p:nvPr/>
        </p:nvSpPr>
        <p:spPr>
          <a:xfrm>
            <a:off x="374843" y="707012"/>
            <a:ext cx="11465222" cy="5410988"/>
          </a:xfrm>
          <a:prstGeom prst="rect">
            <a:avLst/>
          </a:prstGeom>
        </p:spPr>
        <p:txBody>
          <a:bodyPr anchor="ctr">
            <a:noAutofit/>
          </a:bodyPr>
          <a:lstStyle/>
          <a:p>
            <a:pPr marL="457200" indent="-457200" algn="just">
              <a:spcBef>
                <a:spcPts val="600"/>
              </a:spcBef>
              <a:spcAft>
                <a:spcPts val="600"/>
              </a:spcAft>
              <a:buFont typeface="+mj-lt"/>
              <a:buAutoNum type="alphaLcParenR" startAt="8"/>
            </a:pPr>
            <a:r>
              <a:rPr lang="it-IT" sz="2400" dirty="0"/>
              <a:t>la misura rilevata deve essere normalizzata a </a:t>
            </a:r>
            <a:r>
              <a:rPr lang="it-IT" sz="2400" b="1" i="1" u="sng" dirty="0">
                <a:solidFill>
                  <a:srgbClr val="FF0000"/>
                </a:solidFill>
              </a:rPr>
              <a:t>20°C</a:t>
            </a:r>
          </a:p>
          <a:p>
            <a:pPr marL="914400" lvl="1" indent="-457200" algn="just">
              <a:spcBef>
                <a:spcPts val="600"/>
              </a:spcBef>
              <a:spcAft>
                <a:spcPts val="600"/>
              </a:spcAft>
              <a:buFont typeface="Courier New" panose="02070309020205020404" pitchFamily="49" charset="0"/>
              <a:buChar char="o"/>
            </a:pPr>
            <a:r>
              <a:rPr lang="it-IT" sz="2400" dirty="0"/>
              <a:t>nel caso di temperature diverse da </a:t>
            </a:r>
            <a:r>
              <a:rPr lang="it-IT" sz="2400" b="1" i="1" u="sng" dirty="0">
                <a:solidFill>
                  <a:srgbClr val="FF0000"/>
                </a:solidFill>
              </a:rPr>
              <a:t>20°C</a:t>
            </a:r>
            <a:r>
              <a:rPr lang="it-IT" sz="2400" dirty="0"/>
              <a:t> e in cui lo strumento non abbia tale funzione, deve essere calcolata la depressione normalizzata a </a:t>
            </a:r>
            <a:r>
              <a:rPr lang="it-IT" sz="2400" b="1" i="1" u="sng" dirty="0">
                <a:solidFill>
                  <a:srgbClr val="FF0000"/>
                </a:solidFill>
              </a:rPr>
              <a:t>20°C</a:t>
            </a:r>
            <a:r>
              <a:rPr lang="it-IT" sz="2400" dirty="0"/>
              <a:t> secondo la seguente formula</a:t>
            </a:r>
          </a:p>
          <a:p>
            <a:pPr lvl="1" algn="just">
              <a:spcBef>
                <a:spcPts val="600"/>
              </a:spcBef>
              <a:spcAft>
                <a:spcPts val="600"/>
              </a:spcAft>
            </a:pPr>
            <a:r>
              <a:rPr lang="it-IT" sz="2400" dirty="0"/>
              <a:t>	</a:t>
            </a:r>
            <a:r>
              <a:rPr lang="it-IT" sz="2400" b="1" dirty="0">
                <a:ln>
                  <a:solidFill>
                    <a:sysClr val="windowText" lastClr="000000"/>
                  </a:solidFill>
                </a:ln>
                <a:solidFill>
                  <a:srgbClr val="C00000"/>
                </a:solidFill>
              </a:rPr>
              <a:t>D</a:t>
            </a:r>
            <a:r>
              <a:rPr lang="it-IT" sz="2400" b="1" baseline="-25000" dirty="0">
                <a:ln>
                  <a:solidFill>
                    <a:sysClr val="windowText" lastClr="000000"/>
                  </a:solidFill>
                </a:ln>
                <a:solidFill>
                  <a:srgbClr val="C00000"/>
                </a:solidFill>
              </a:rPr>
              <a:t>20</a:t>
            </a:r>
            <a:r>
              <a:rPr lang="it-IT" sz="2400" b="1" dirty="0">
                <a:ln>
                  <a:solidFill>
                    <a:sysClr val="windowText" lastClr="000000"/>
                  </a:solidFill>
                </a:ln>
                <a:solidFill>
                  <a:srgbClr val="C00000"/>
                </a:solidFill>
              </a:rPr>
              <a:t> = D</a:t>
            </a:r>
            <a:r>
              <a:rPr lang="it-IT" sz="2400" b="1" baseline="-25000" dirty="0">
                <a:ln>
                  <a:solidFill>
                    <a:sysClr val="windowText" lastClr="000000"/>
                  </a:solidFill>
                </a:ln>
                <a:solidFill>
                  <a:srgbClr val="C00000"/>
                </a:solidFill>
              </a:rPr>
              <a:t>m</a:t>
            </a:r>
            <a:r>
              <a:rPr lang="it-IT" sz="2400" b="1" dirty="0">
                <a:ln>
                  <a:solidFill>
                    <a:sysClr val="windowText" lastClr="000000"/>
                  </a:solidFill>
                </a:ln>
                <a:solidFill>
                  <a:srgbClr val="C00000"/>
                </a:solidFill>
              </a:rPr>
              <a:t> – 0,05 x (20 – T</a:t>
            </a:r>
            <a:r>
              <a:rPr lang="it-IT" sz="2400" b="1" baseline="-25000" dirty="0">
                <a:ln>
                  <a:solidFill>
                    <a:sysClr val="windowText" lastClr="000000"/>
                  </a:solidFill>
                </a:ln>
                <a:solidFill>
                  <a:srgbClr val="C00000"/>
                </a:solidFill>
              </a:rPr>
              <a:t>m</a:t>
            </a:r>
            <a:r>
              <a:rPr lang="it-IT" sz="2400" b="1" dirty="0">
                <a:ln>
                  <a:solidFill>
                    <a:sysClr val="windowText" lastClr="000000"/>
                  </a:solidFill>
                </a:ln>
                <a:solidFill>
                  <a:srgbClr val="C00000"/>
                </a:solidFill>
              </a:rPr>
              <a:t> ) [Pa]</a:t>
            </a:r>
          </a:p>
          <a:p>
            <a:pPr lvl="1" algn="just">
              <a:spcBef>
                <a:spcPts val="600"/>
              </a:spcBef>
              <a:spcAft>
                <a:spcPts val="600"/>
              </a:spcAft>
            </a:pPr>
            <a:r>
              <a:rPr lang="it-IT" sz="2400" dirty="0"/>
              <a:t>	Dove</a:t>
            </a:r>
          </a:p>
          <a:p>
            <a:pPr lvl="1" algn="just">
              <a:spcBef>
                <a:spcPts val="600"/>
              </a:spcBef>
              <a:spcAft>
                <a:spcPts val="600"/>
              </a:spcAft>
            </a:pPr>
            <a:r>
              <a:rPr lang="it-IT" sz="2400" dirty="0"/>
              <a:t>	D</a:t>
            </a:r>
            <a:r>
              <a:rPr lang="it-IT" sz="2400" baseline="-25000" dirty="0"/>
              <a:t>20 </a:t>
            </a:r>
            <a:r>
              <a:rPr lang="it-IT" sz="2400" dirty="0"/>
              <a:t> 	è la depressione rapportata a 20 °C</a:t>
            </a:r>
          </a:p>
          <a:p>
            <a:pPr lvl="1" algn="just">
              <a:spcBef>
                <a:spcPts val="600"/>
              </a:spcBef>
              <a:spcAft>
                <a:spcPts val="600"/>
              </a:spcAft>
            </a:pPr>
            <a:r>
              <a:rPr lang="it-IT" sz="2400" dirty="0"/>
              <a:t>	D</a:t>
            </a:r>
            <a:r>
              <a:rPr lang="it-IT" sz="2400" baseline="-25000" dirty="0"/>
              <a:t>m</a:t>
            </a:r>
            <a:r>
              <a:rPr lang="it-IT" sz="2400" dirty="0"/>
              <a:t> 	è la depressione misurata</a:t>
            </a:r>
          </a:p>
          <a:p>
            <a:pPr lvl="1" algn="just">
              <a:spcBef>
                <a:spcPts val="600"/>
              </a:spcBef>
              <a:spcAft>
                <a:spcPts val="600"/>
              </a:spcAft>
            </a:pPr>
            <a:r>
              <a:rPr lang="it-IT" sz="2400" dirty="0"/>
              <a:t>	T</a:t>
            </a:r>
            <a:r>
              <a:rPr lang="it-IT" sz="2400" baseline="-25000" dirty="0"/>
              <a:t>m</a:t>
            </a:r>
            <a:r>
              <a:rPr lang="it-IT" sz="2400" dirty="0"/>
              <a:t> 	è la temperatura dell’aria esterna misurata, espressa in gradi centigradi</a:t>
            </a:r>
          </a:p>
          <a:p>
            <a:pPr algn="just">
              <a:spcBef>
                <a:spcPts val="600"/>
              </a:spcBef>
              <a:spcAft>
                <a:spcPts val="600"/>
              </a:spcAft>
            </a:pPr>
            <a:r>
              <a:rPr lang="it-IT" sz="2400" b="1" dirty="0">
                <a:ln>
                  <a:solidFill>
                    <a:sysClr val="windowText" lastClr="000000"/>
                  </a:solidFill>
                </a:ln>
                <a:solidFill>
                  <a:srgbClr val="C00000"/>
                </a:solidFill>
              </a:rPr>
              <a:t>N.B.</a:t>
            </a:r>
          </a:p>
          <a:p>
            <a:pPr algn="just">
              <a:spcBef>
                <a:spcPts val="600"/>
              </a:spcBef>
              <a:spcAft>
                <a:spcPts val="600"/>
              </a:spcAft>
            </a:pPr>
            <a:r>
              <a:rPr lang="it-IT" sz="2400" dirty="0"/>
              <a:t>La formula di cui sopra non si applica in presenza di un limitatore di tiraggio.</a:t>
            </a:r>
            <a:endParaRPr lang="it-IT" sz="2400" b="1" i="1" u="sng" dirty="0">
              <a:solidFill>
                <a:srgbClr val="FF0000"/>
              </a:solidFill>
            </a:endParaRPr>
          </a:p>
        </p:txBody>
      </p:sp>
      <p:sp>
        <p:nvSpPr>
          <p:cNvPr id="3" name="Freccia a destra 2">
            <a:extLst>
              <a:ext uri="{FF2B5EF4-FFF2-40B4-BE49-F238E27FC236}">
                <a16:creationId xmlns:a16="http://schemas.microsoft.com/office/drawing/2014/main" id="{58AF4399-18A6-CC24-6E09-04496D6986AA}"/>
              </a:ext>
            </a:extLst>
          </p:cNvPr>
          <p:cNvSpPr/>
          <p:nvPr/>
        </p:nvSpPr>
        <p:spPr>
          <a:xfrm>
            <a:off x="10228085" y="3070781"/>
            <a:ext cx="1819370" cy="716437"/>
          </a:xfrm>
          <a:prstGeom prst="rightArrow">
            <a:avLst/>
          </a:prstGeom>
          <a:solidFill>
            <a:srgbClr val="C0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numero diapositiva 6">
            <a:extLst>
              <a:ext uri="{FF2B5EF4-FFF2-40B4-BE49-F238E27FC236}">
                <a16:creationId xmlns:a16="http://schemas.microsoft.com/office/drawing/2014/main" id="{57E55F54-B908-8CE7-338D-F0FEE019DA9E}"/>
              </a:ext>
            </a:extLst>
          </p:cNvPr>
          <p:cNvSpPr>
            <a:spLocks noGrp="1"/>
          </p:cNvSpPr>
          <p:nvPr>
            <p:ph type="sldNum" sz="quarter" idx="12"/>
          </p:nvPr>
        </p:nvSpPr>
        <p:spPr/>
        <p:txBody>
          <a:bodyPr/>
          <a:lstStyle/>
          <a:p>
            <a:fld id="{85A3FA0B-1005-46EB-B245-375B965F7AD9}" type="slidenum">
              <a:rPr lang="it-IT" smtClean="0"/>
              <a:t>39</a:t>
            </a:fld>
            <a:endParaRPr lang="it-IT"/>
          </a:p>
        </p:txBody>
      </p:sp>
    </p:spTree>
    <p:extLst>
      <p:ext uri="{BB962C8B-B14F-4D97-AF65-F5344CB8AC3E}">
        <p14:creationId xmlns:p14="http://schemas.microsoft.com/office/powerpoint/2010/main" val="40248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a:extLst>
              <a:ext uri="{FF2B5EF4-FFF2-40B4-BE49-F238E27FC236}">
                <a16:creationId xmlns:a16="http://schemas.microsoft.com/office/drawing/2014/main" id="{8694DA71-8CBB-30CB-59BA-5C8866C3A612}"/>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Mezza cornice 3">
            <a:extLst>
              <a:ext uri="{FF2B5EF4-FFF2-40B4-BE49-F238E27FC236}">
                <a16:creationId xmlns:a16="http://schemas.microsoft.com/office/drawing/2014/main" id="{7176DCAC-EF0A-B83A-4EC6-83AD11CE5E7C}"/>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Segnaposto contenuto 1">
            <a:extLst>
              <a:ext uri="{FF2B5EF4-FFF2-40B4-BE49-F238E27FC236}">
                <a16:creationId xmlns:a16="http://schemas.microsoft.com/office/drawing/2014/main" id="{2D4A10BC-F0A2-8AF8-4BFE-2A6DF4A0F29D}"/>
              </a:ext>
            </a:extLst>
          </p:cNvPr>
          <p:cNvSpPr txBox="1">
            <a:spLocks/>
          </p:cNvSpPr>
          <p:nvPr/>
        </p:nvSpPr>
        <p:spPr>
          <a:xfrm>
            <a:off x="443318" y="1866510"/>
            <a:ext cx="11329190" cy="3139129"/>
          </a:xfrm>
          <a:prstGeom prst="rect">
            <a:avLst/>
          </a:prstGeom>
        </p:spPr>
        <p:txBody>
          <a:bodyPr anchor="ctr">
            <a:noAutofit/>
          </a:bodyPr>
          <a:lstStyle/>
          <a:p>
            <a:pPr algn="just">
              <a:spcBef>
                <a:spcPts val="600"/>
              </a:spcBef>
              <a:spcAft>
                <a:spcPts val="600"/>
              </a:spcAft>
            </a:pPr>
            <a:r>
              <a:rPr lang="it-IT" sz="2400" dirty="0"/>
              <a:t>Si applica agli impianti ad uso civile alimentati</a:t>
            </a:r>
          </a:p>
          <a:p>
            <a:pPr marL="457200" indent="-457200" algn="just">
              <a:spcBef>
                <a:spcPts val="600"/>
              </a:spcBef>
              <a:spcAft>
                <a:spcPts val="600"/>
              </a:spcAft>
              <a:buFont typeface="Arial" panose="020B0604020202020204" pitchFamily="34" charset="0"/>
              <a:buChar char="•"/>
            </a:pPr>
            <a:r>
              <a:rPr lang="it-IT" sz="2400" dirty="0"/>
              <a:t>a combustibile liquido avente un contenuto di zolfo (S) &lt; 2000 mg/kg</a:t>
            </a:r>
          </a:p>
          <a:p>
            <a:pPr marL="457200" indent="-457200" algn="just">
              <a:spcBef>
                <a:spcPts val="600"/>
              </a:spcBef>
              <a:spcAft>
                <a:spcPts val="600"/>
              </a:spcAft>
              <a:buFont typeface="Arial" panose="020B0604020202020204" pitchFamily="34" charset="0"/>
              <a:buChar char="•"/>
            </a:pPr>
            <a:r>
              <a:rPr lang="it-IT" sz="2400" dirty="0"/>
              <a:t>combustibile solido pellet di legno (UNI EN ISO 17225 – 2)</a:t>
            </a:r>
          </a:p>
          <a:p>
            <a:pPr marL="457200" indent="-457200" algn="just">
              <a:spcBef>
                <a:spcPts val="600"/>
              </a:spcBef>
              <a:spcAft>
                <a:spcPts val="600"/>
              </a:spcAft>
              <a:buFont typeface="Arial" panose="020B0604020202020204" pitchFamily="34" charset="0"/>
              <a:buChar char="•"/>
            </a:pPr>
            <a:r>
              <a:rPr lang="it-IT" sz="2400" dirty="0"/>
              <a:t>bricchette di legno (UNI EN ISO 17225 – 3)</a:t>
            </a:r>
          </a:p>
          <a:p>
            <a:pPr marL="457200" indent="-457200" algn="just">
              <a:spcBef>
                <a:spcPts val="600"/>
              </a:spcBef>
              <a:spcAft>
                <a:spcPts val="600"/>
              </a:spcAft>
              <a:buFont typeface="Arial" panose="020B0604020202020204" pitchFamily="34" charset="0"/>
              <a:buChar char="•"/>
            </a:pPr>
            <a:r>
              <a:rPr lang="it-IT" sz="2400" dirty="0"/>
              <a:t>cippato di legno (UNI EN ISO 17225 – 4)</a:t>
            </a:r>
          </a:p>
          <a:p>
            <a:pPr marL="457200" indent="-457200" algn="just">
              <a:spcBef>
                <a:spcPts val="600"/>
              </a:spcBef>
              <a:spcAft>
                <a:spcPts val="600"/>
              </a:spcAft>
              <a:buFont typeface="Arial" panose="020B0604020202020204" pitchFamily="34" charset="0"/>
              <a:buChar char="•"/>
            </a:pPr>
            <a:r>
              <a:rPr lang="it-IT" sz="2400" dirty="0"/>
              <a:t>legna da ardere (UNI EN ISO 17225 – 5)</a:t>
            </a:r>
          </a:p>
        </p:txBody>
      </p:sp>
      <p:sp>
        <p:nvSpPr>
          <p:cNvPr id="6" name="Segnaposto numero diapositiva 5">
            <a:extLst>
              <a:ext uri="{FF2B5EF4-FFF2-40B4-BE49-F238E27FC236}">
                <a16:creationId xmlns:a16="http://schemas.microsoft.com/office/drawing/2014/main" id="{B6D0023E-9CE8-B6E7-96B8-9DED1B3F7DAC}"/>
              </a:ext>
            </a:extLst>
          </p:cNvPr>
          <p:cNvSpPr>
            <a:spLocks noGrp="1"/>
          </p:cNvSpPr>
          <p:nvPr>
            <p:ph type="sldNum" sz="quarter" idx="12"/>
          </p:nvPr>
        </p:nvSpPr>
        <p:spPr/>
        <p:txBody>
          <a:bodyPr/>
          <a:lstStyle/>
          <a:p>
            <a:fld id="{85A3FA0B-1005-46EB-B245-375B965F7AD9}" type="slidenum">
              <a:rPr lang="it-IT" smtClean="0"/>
              <a:t>4</a:t>
            </a:fld>
            <a:endParaRPr lang="it-IT"/>
          </a:p>
        </p:txBody>
      </p:sp>
    </p:spTree>
    <p:extLst>
      <p:ext uri="{BB962C8B-B14F-4D97-AF65-F5344CB8AC3E}">
        <p14:creationId xmlns:p14="http://schemas.microsoft.com/office/powerpoint/2010/main" val="75441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C3D495A8-7938-8E2C-DE3C-BF277704A98A}"/>
              </a:ext>
            </a:extLst>
          </p:cNvPr>
          <p:cNvSpPr txBox="1">
            <a:spLocks/>
          </p:cNvSpPr>
          <p:nvPr/>
        </p:nvSpPr>
        <p:spPr>
          <a:xfrm>
            <a:off x="374843" y="2630084"/>
            <a:ext cx="11465222" cy="1602555"/>
          </a:xfrm>
          <a:prstGeom prst="rect">
            <a:avLst/>
          </a:prstGeom>
        </p:spPr>
        <p:txBody>
          <a:bodyPr anchor="ctr">
            <a:noAutofit/>
          </a:bodyPr>
          <a:lstStyle/>
          <a:p>
            <a:pPr marL="457200" indent="-457200" algn="just">
              <a:spcBef>
                <a:spcPts val="600"/>
              </a:spcBef>
              <a:spcAft>
                <a:spcPts val="600"/>
              </a:spcAft>
              <a:buFont typeface="+mj-lt"/>
              <a:buAutoNum type="alphaLcParenR" startAt="9"/>
            </a:pPr>
            <a:r>
              <a:rPr lang="it-IT" sz="2400" dirty="0"/>
              <a:t>al termine della misurazione, l’operatore deve chiudere stabilmente il foro, in modo da garantire la tenuta del canale da fumo/condotto durante il normale funzionamento dell’apparecchio compatibilmente con la designazione di prodotto degli elementi del canale da fumo.</a:t>
            </a:r>
            <a:endParaRPr lang="it-IT" sz="2400" b="1" i="1" u="sng" dirty="0">
              <a:solidFill>
                <a:srgbClr val="FF0000"/>
              </a:solidFill>
            </a:endParaRPr>
          </a:p>
        </p:txBody>
      </p:sp>
      <p:sp>
        <p:nvSpPr>
          <p:cNvPr id="4" name="Segnaposto numero diapositiva 3">
            <a:extLst>
              <a:ext uri="{FF2B5EF4-FFF2-40B4-BE49-F238E27FC236}">
                <a16:creationId xmlns:a16="http://schemas.microsoft.com/office/drawing/2014/main" id="{44829C25-5356-B425-9FB8-954206EEA2A7}"/>
              </a:ext>
            </a:extLst>
          </p:cNvPr>
          <p:cNvSpPr>
            <a:spLocks noGrp="1"/>
          </p:cNvSpPr>
          <p:nvPr>
            <p:ph type="sldNum" sz="quarter" idx="12"/>
          </p:nvPr>
        </p:nvSpPr>
        <p:spPr/>
        <p:txBody>
          <a:bodyPr/>
          <a:lstStyle/>
          <a:p>
            <a:fld id="{85A3FA0B-1005-46EB-B245-375B965F7AD9}" type="slidenum">
              <a:rPr lang="it-IT" smtClean="0"/>
              <a:t>40</a:t>
            </a:fld>
            <a:endParaRPr lang="it-IT"/>
          </a:p>
        </p:txBody>
      </p:sp>
    </p:spTree>
    <p:extLst>
      <p:ext uri="{BB962C8B-B14F-4D97-AF65-F5344CB8AC3E}">
        <p14:creationId xmlns:p14="http://schemas.microsoft.com/office/powerpoint/2010/main" val="18436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F48C535B-4DBC-867D-D817-1734A6D8FB43}"/>
              </a:ext>
            </a:extLst>
          </p:cNvPr>
          <p:cNvSpPr txBox="1">
            <a:spLocks/>
          </p:cNvSpPr>
          <p:nvPr/>
        </p:nvSpPr>
        <p:spPr>
          <a:xfrm>
            <a:off x="374843" y="1932495"/>
            <a:ext cx="11465222" cy="2997725"/>
          </a:xfrm>
          <a:prstGeom prst="rect">
            <a:avLst/>
          </a:prstGeom>
        </p:spPr>
        <p:txBody>
          <a:bodyPr anchor="ctr">
            <a:noAutofit/>
          </a:bodyPr>
          <a:lstStyle/>
          <a:p>
            <a:pPr algn="just">
              <a:spcBef>
                <a:spcPts val="600"/>
              </a:spcBef>
              <a:spcAft>
                <a:spcPts val="600"/>
              </a:spcAft>
            </a:pPr>
            <a:r>
              <a:rPr lang="it-IT" sz="2400" dirty="0"/>
              <a:t>Si considera anomalia che determina l’idoneità al funzionamento temporaneo</a:t>
            </a:r>
          </a:p>
          <a:p>
            <a:pPr marL="457200" indent="-457200" algn="just">
              <a:spcBef>
                <a:spcPts val="600"/>
              </a:spcBef>
              <a:spcAft>
                <a:spcPts val="600"/>
              </a:spcAft>
              <a:buFont typeface="Arial" panose="020B0604020202020204" pitchFamily="34" charset="0"/>
              <a:buChar char="•"/>
            </a:pPr>
            <a:r>
              <a:rPr lang="it-IT" sz="2400" dirty="0"/>
              <a:t>quando il risultato della verifica della depressione è non conforme a quanto prescritto dal fabbricante dell’apparecchio o a una relazione di calcolo, ma è comunque compreso </a:t>
            </a:r>
            <a:r>
              <a:rPr lang="it-IT" sz="2400" b="1" i="1" u="sng" dirty="0">
                <a:solidFill>
                  <a:srgbClr val="FF0000"/>
                </a:solidFill>
              </a:rPr>
              <a:t>tra 6 Pa e 30 Pa</a:t>
            </a:r>
            <a:r>
              <a:rPr lang="it-IT" sz="2400" dirty="0"/>
              <a:t>, a condizione che siano rispettate entrambe le seguenti condizioni</a:t>
            </a:r>
          </a:p>
          <a:p>
            <a:pPr marL="914400" lvl="1" indent="-457200" algn="just">
              <a:spcBef>
                <a:spcPts val="600"/>
              </a:spcBef>
              <a:spcAft>
                <a:spcPts val="600"/>
              </a:spcAft>
              <a:buFont typeface="Courier New" panose="02070309020205020404" pitchFamily="49" charset="0"/>
              <a:buChar char="o"/>
            </a:pPr>
            <a:r>
              <a:rPr lang="it-IT" sz="2400" dirty="0"/>
              <a:t>il locale d’installazione sia dotato di adeguate aperture di ventilazione</a:t>
            </a:r>
          </a:p>
          <a:p>
            <a:pPr marL="914400" lvl="1" indent="-457200" algn="just">
              <a:spcBef>
                <a:spcPts val="600"/>
              </a:spcBef>
              <a:spcAft>
                <a:spcPts val="600"/>
              </a:spcAft>
              <a:buFont typeface="Courier New" panose="02070309020205020404" pitchFamily="49" charset="0"/>
              <a:buChar char="o"/>
            </a:pPr>
            <a:r>
              <a:rPr lang="it-IT" sz="2400" dirty="0"/>
              <a:t>non siano presenti fenomeni di riflusso</a:t>
            </a:r>
            <a:endParaRPr lang="it-IT" sz="2400" b="1" i="1" u="sng" dirty="0">
              <a:solidFill>
                <a:srgbClr val="FF0000"/>
              </a:solidFill>
            </a:endParaRPr>
          </a:p>
        </p:txBody>
      </p:sp>
      <p:sp>
        <p:nvSpPr>
          <p:cNvPr id="3" name="Segnaposto contenuto 1">
            <a:extLst>
              <a:ext uri="{FF2B5EF4-FFF2-40B4-BE49-F238E27FC236}">
                <a16:creationId xmlns:a16="http://schemas.microsoft.com/office/drawing/2014/main" id="{F4BD6354-1C67-F260-E935-17CFD6CE3DAE}"/>
              </a:ext>
            </a:extLst>
          </p:cNvPr>
          <p:cNvSpPr txBox="1">
            <a:spLocks/>
          </p:cNvSpPr>
          <p:nvPr/>
        </p:nvSpPr>
        <p:spPr>
          <a:xfrm>
            <a:off x="904974" y="428918"/>
            <a:ext cx="10397766"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Anomalie che determinano l’idoneità al funzionamento temporaneo</a:t>
            </a:r>
          </a:p>
        </p:txBody>
      </p:sp>
      <p:sp>
        <p:nvSpPr>
          <p:cNvPr id="7" name="Segnaposto numero diapositiva 6">
            <a:extLst>
              <a:ext uri="{FF2B5EF4-FFF2-40B4-BE49-F238E27FC236}">
                <a16:creationId xmlns:a16="http://schemas.microsoft.com/office/drawing/2014/main" id="{DBC46398-FF5A-2FAA-1940-E92EA838A641}"/>
              </a:ext>
            </a:extLst>
          </p:cNvPr>
          <p:cNvSpPr>
            <a:spLocks noGrp="1"/>
          </p:cNvSpPr>
          <p:nvPr>
            <p:ph type="sldNum" sz="quarter" idx="12"/>
          </p:nvPr>
        </p:nvSpPr>
        <p:spPr/>
        <p:txBody>
          <a:bodyPr/>
          <a:lstStyle/>
          <a:p>
            <a:fld id="{85A3FA0B-1005-46EB-B245-375B965F7AD9}" type="slidenum">
              <a:rPr lang="it-IT" smtClean="0"/>
              <a:t>41</a:t>
            </a:fld>
            <a:endParaRPr lang="it-IT"/>
          </a:p>
        </p:txBody>
      </p:sp>
    </p:spTree>
    <p:extLst>
      <p:ext uri="{BB962C8B-B14F-4D97-AF65-F5344CB8AC3E}">
        <p14:creationId xmlns:p14="http://schemas.microsoft.com/office/powerpoint/2010/main" val="4587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E7844219-8B5D-F21F-AF60-525D87C29631}"/>
              </a:ext>
            </a:extLst>
          </p:cNvPr>
          <p:cNvSpPr txBox="1">
            <a:spLocks/>
          </p:cNvSpPr>
          <p:nvPr/>
        </p:nvSpPr>
        <p:spPr>
          <a:xfrm>
            <a:off x="1517719" y="428918"/>
            <a:ext cx="9172280"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Anomalie che determinano la non idoneità al funzionamento</a:t>
            </a:r>
          </a:p>
        </p:txBody>
      </p:sp>
      <p:sp>
        <p:nvSpPr>
          <p:cNvPr id="3" name="Segnaposto contenuto 1">
            <a:extLst>
              <a:ext uri="{FF2B5EF4-FFF2-40B4-BE49-F238E27FC236}">
                <a16:creationId xmlns:a16="http://schemas.microsoft.com/office/drawing/2014/main" id="{B5AE7E42-91C6-1329-3E0A-A05609D6EAEC}"/>
              </a:ext>
            </a:extLst>
          </p:cNvPr>
          <p:cNvSpPr txBox="1">
            <a:spLocks/>
          </p:cNvSpPr>
          <p:nvPr/>
        </p:nvSpPr>
        <p:spPr>
          <a:xfrm>
            <a:off x="374843" y="1131212"/>
            <a:ext cx="11465222" cy="4619134"/>
          </a:xfrm>
          <a:prstGeom prst="rect">
            <a:avLst/>
          </a:prstGeom>
        </p:spPr>
        <p:txBody>
          <a:bodyPr anchor="ctr">
            <a:noAutofit/>
          </a:bodyPr>
          <a:lstStyle/>
          <a:p>
            <a:pPr algn="just">
              <a:spcBef>
                <a:spcPts val="600"/>
              </a:spcBef>
              <a:spcAft>
                <a:spcPts val="600"/>
              </a:spcAft>
            </a:pPr>
            <a:r>
              <a:rPr lang="it-IT" sz="2400" dirty="0"/>
              <a:t>Si considera anomalia che determina la non idoneità al funzionamento</a:t>
            </a:r>
          </a:p>
          <a:p>
            <a:pPr marL="457200" indent="-457200" algn="just">
              <a:spcBef>
                <a:spcPts val="600"/>
              </a:spcBef>
              <a:spcAft>
                <a:spcPts val="600"/>
              </a:spcAft>
              <a:buFont typeface="Arial" panose="020B0604020202020204" pitchFamily="34" charset="0"/>
              <a:buChar char="•"/>
            </a:pPr>
            <a:r>
              <a:rPr lang="it-IT" sz="2400" dirty="0"/>
              <a:t>quando il risultato della verifica della depressione è non conforme a quanto prescritto dal fabbricante dell’apparecchio o a una relazione di calcolo, è comunque compreso </a:t>
            </a:r>
            <a:r>
              <a:rPr lang="it-IT" sz="2400" b="1" i="1" u="sng" dirty="0">
                <a:solidFill>
                  <a:srgbClr val="FF0000"/>
                </a:solidFill>
              </a:rPr>
              <a:t>tra 6 Pa e 30 Pa</a:t>
            </a:r>
            <a:r>
              <a:rPr lang="it-IT" sz="2400" dirty="0"/>
              <a:t> ma il locale è dotato di aperture di ventilazione non adeguate o è privo di aperture di ventilazione</a:t>
            </a:r>
          </a:p>
          <a:p>
            <a:pPr marL="457200" indent="-457200" algn="just">
              <a:spcBef>
                <a:spcPts val="600"/>
              </a:spcBef>
              <a:spcAft>
                <a:spcPts val="600"/>
              </a:spcAft>
              <a:buFont typeface="Arial" panose="020B0604020202020204" pitchFamily="34" charset="0"/>
              <a:buChar char="•"/>
            </a:pPr>
            <a:r>
              <a:rPr lang="it-IT" sz="2400" dirty="0"/>
              <a:t>oppure quando il risultato della verifica della depressione è non conforme a quanto prescritto dal fabbricante dell’apparecchio o a una relazione di calcolo, è comunque compreso </a:t>
            </a:r>
            <a:r>
              <a:rPr lang="it-IT" sz="2400" b="1" i="1" u="sng" dirty="0">
                <a:solidFill>
                  <a:srgbClr val="FF0000"/>
                </a:solidFill>
              </a:rPr>
              <a:t>tra 6 Pa e 30 Pa </a:t>
            </a:r>
            <a:r>
              <a:rPr lang="it-IT" sz="2400" dirty="0"/>
              <a:t>ma sono presenti fenomeni di riflusso</a:t>
            </a:r>
          </a:p>
          <a:p>
            <a:pPr marL="457200" indent="-457200" algn="just">
              <a:spcBef>
                <a:spcPts val="600"/>
              </a:spcBef>
              <a:spcAft>
                <a:spcPts val="600"/>
              </a:spcAft>
              <a:buFont typeface="Arial" panose="020B0604020202020204" pitchFamily="34" charset="0"/>
              <a:buChar char="•"/>
            </a:pPr>
            <a:r>
              <a:rPr lang="it-IT" sz="2400" dirty="0"/>
              <a:t>oppure quando il risultato della verifica della depressione è non conforme a quanto prescritto dal fabbricante dell’apparecchio ed </a:t>
            </a:r>
            <a:r>
              <a:rPr lang="it-IT" sz="2400" b="1" i="1" u="sng" dirty="0">
                <a:solidFill>
                  <a:srgbClr val="FF0000"/>
                </a:solidFill>
              </a:rPr>
              <a:t>è minore di 6 Pa o maggiore di 30 Pa</a:t>
            </a:r>
            <a:r>
              <a:rPr lang="it-IT" sz="2400" dirty="0"/>
              <a:t>.</a:t>
            </a:r>
            <a:endParaRPr lang="it-IT" sz="2400" b="1" i="1" u="sng" dirty="0">
              <a:solidFill>
                <a:srgbClr val="FF0000"/>
              </a:solidFill>
            </a:endParaRPr>
          </a:p>
        </p:txBody>
      </p:sp>
      <p:sp>
        <p:nvSpPr>
          <p:cNvPr id="7" name="Segnaposto numero diapositiva 6">
            <a:extLst>
              <a:ext uri="{FF2B5EF4-FFF2-40B4-BE49-F238E27FC236}">
                <a16:creationId xmlns:a16="http://schemas.microsoft.com/office/drawing/2014/main" id="{8E91F0C6-A631-8994-7FAE-A022B8F21733}"/>
              </a:ext>
            </a:extLst>
          </p:cNvPr>
          <p:cNvSpPr>
            <a:spLocks noGrp="1"/>
          </p:cNvSpPr>
          <p:nvPr>
            <p:ph type="sldNum" sz="quarter" idx="12"/>
          </p:nvPr>
        </p:nvSpPr>
        <p:spPr/>
        <p:txBody>
          <a:bodyPr/>
          <a:lstStyle/>
          <a:p>
            <a:fld id="{85A3FA0B-1005-46EB-B245-375B965F7AD9}" type="slidenum">
              <a:rPr lang="it-IT" smtClean="0"/>
              <a:t>42</a:t>
            </a:fld>
            <a:endParaRPr lang="it-IT"/>
          </a:p>
        </p:txBody>
      </p:sp>
    </p:spTree>
    <p:extLst>
      <p:ext uri="{BB962C8B-B14F-4D97-AF65-F5344CB8AC3E}">
        <p14:creationId xmlns:p14="http://schemas.microsoft.com/office/powerpoint/2010/main" val="20320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Sottotitolo 2"/>
          <p:cNvSpPr txBox="1">
            <a:spLocks/>
          </p:cNvSpPr>
          <p:nvPr/>
        </p:nvSpPr>
        <p:spPr>
          <a:xfrm>
            <a:off x="5168855" y="420743"/>
            <a:ext cx="1836862" cy="517441"/>
          </a:xfrm>
          <a:prstGeom prst="rect">
            <a:avLst/>
          </a:prstGeom>
        </p:spPr>
        <p:txBody>
          <a:bodyPr anchor="ctr">
            <a:noAutofit/>
          </a:bodyPr>
          <a:lstStyle/>
          <a:p>
            <a:pPr algn="ctr">
              <a:spcBef>
                <a:spcPts val="600"/>
              </a:spcBef>
              <a:spcAft>
                <a:spcPts val="600"/>
              </a:spcAft>
            </a:pPr>
            <a:r>
              <a:rPr lang="it-IT" sz="3200" i="1" dirty="0">
                <a:solidFill>
                  <a:srgbClr val="FF0000"/>
                </a:solidFill>
              </a:rPr>
              <a:t>Incidenti</a:t>
            </a:r>
            <a:endParaRPr lang="it-IT" sz="3000" i="1" dirty="0">
              <a:solidFill>
                <a:srgbClr val="FF0000"/>
              </a:solidFill>
            </a:endParaRPr>
          </a:p>
        </p:txBody>
      </p:sp>
      <p:pic>
        <p:nvPicPr>
          <p:cNvPr id="6" name="Immagine 5" descr="Fuliggine-incendiata-1.jpg"/>
          <p:cNvPicPr>
            <a:picLocks noChangeAspect="1"/>
          </p:cNvPicPr>
          <p:nvPr/>
        </p:nvPicPr>
        <p:blipFill>
          <a:blip r:embed="rId2" cstate="print"/>
          <a:stretch>
            <a:fillRect/>
          </a:stretch>
        </p:blipFill>
        <p:spPr>
          <a:xfrm>
            <a:off x="1408983" y="1241308"/>
            <a:ext cx="9345037" cy="5256584"/>
          </a:xfrm>
          <a:prstGeom prst="rect">
            <a:avLst/>
          </a:prstGeom>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9CF8DBE4-9DFD-C1C9-4A50-FC277C7BF786}"/>
              </a:ext>
            </a:extLst>
          </p:cNvPr>
          <p:cNvSpPr>
            <a:spLocks noGrp="1"/>
          </p:cNvSpPr>
          <p:nvPr>
            <p:ph type="sldNum" sz="quarter" idx="12"/>
          </p:nvPr>
        </p:nvSpPr>
        <p:spPr/>
        <p:txBody>
          <a:bodyPr/>
          <a:lstStyle/>
          <a:p>
            <a:fld id="{85A3FA0B-1005-46EB-B245-375B965F7AD9}" type="slidenum">
              <a:rPr lang="it-IT" smtClean="0"/>
              <a:t>43</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Sottotitolo 2"/>
          <p:cNvSpPr txBox="1">
            <a:spLocks/>
          </p:cNvSpPr>
          <p:nvPr/>
        </p:nvSpPr>
        <p:spPr>
          <a:xfrm>
            <a:off x="5168855" y="420743"/>
            <a:ext cx="1836862" cy="517441"/>
          </a:xfrm>
          <a:prstGeom prst="rect">
            <a:avLst/>
          </a:prstGeom>
        </p:spPr>
        <p:txBody>
          <a:bodyPr anchor="ctr">
            <a:noAutofit/>
          </a:bodyPr>
          <a:lstStyle/>
          <a:p>
            <a:pPr algn="ctr">
              <a:spcBef>
                <a:spcPts val="600"/>
              </a:spcBef>
              <a:spcAft>
                <a:spcPts val="600"/>
              </a:spcAft>
            </a:pPr>
            <a:r>
              <a:rPr lang="it-IT" sz="3200" i="1" dirty="0">
                <a:solidFill>
                  <a:srgbClr val="FF0000"/>
                </a:solidFill>
              </a:rPr>
              <a:t>Incidenti</a:t>
            </a:r>
            <a:endParaRPr lang="it-IT" sz="3000" i="1" dirty="0">
              <a:solidFill>
                <a:srgbClr val="FF0000"/>
              </a:solidFill>
            </a:endParaRPr>
          </a:p>
        </p:txBody>
      </p:sp>
      <p:pic>
        <p:nvPicPr>
          <p:cNvPr id="6" name="Immagine 5" descr="__TFMF_kxyvpvz1cjzf2f55rqdquv55_d6e29585-9c3d-4d93-931b-b14501c87c0e_0.jpg"/>
          <p:cNvPicPr>
            <a:picLocks noChangeAspect="1"/>
          </p:cNvPicPr>
          <p:nvPr/>
        </p:nvPicPr>
        <p:blipFill>
          <a:blip r:embed="rId2" cstate="print"/>
          <a:stretch>
            <a:fillRect/>
          </a:stretch>
        </p:blipFill>
        <p:spPr>
          <a:xfrm>
            <a:off x="1155611" y="1259394"/>
            <a:ext cx="9859397" cy="4984517"/>
          </a:xfrm>
          <a:prstGeom prst="rect">
            <a:avLst/>
          </a:prstGeom>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C24980C8-3C58-8B68-0302-98FD5562C930}"/>
              </a:ext>
            </a:extLst>
          </p:cNvPr>
          <p:cNvSpPr>
            <a:spLocks noGrp="1"/>
          </p:cNvSpPr>
          <p:nvPr>
            <p:ph type="sldNum" sz="quarter" idx="12"/>
          </p:nvPr>
        </p:nvSpPr>
        <p:spPr/>
        <p:txBody>
          <a:bodyPr/>
          <a:lstStyle/>
          <a:p>
            <a:fld id="{85A3FA0B-1005-46EB-B245-375B965F7AD9}" type="slidenum">
              <a:rPr lang="it-IT" smtClean="0"/>
              <a:t>44</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Sottotitolo 2"/>
          <p:cNvSpPr txBox="1">
            <a:spLocks/>
          </p:cNvSpPr>
          <p:nvPr/>
        </p:nvSpPr>
        <p:spPr>
          <a:xfrm>
            <a:off x="5168855" y="420743"/>
            <a:ext cx="1836862" cy="517441"/>
          </a:xfrm>
          <a:prstGeom prst="rect">
            <a:avLst/>
          </a:prstGeom>
        </p:spPr>
        <p:txBody>
          <a:bodyPr anchor="ctr">
            <a:noAutofit/>
          </a:bodyPr>
          <a:lstStyle/>
          <a:p>
            <a:pPr algn="ctr">
              <a:spcBef>
                <a:spcPts val="600"/>
              </a:spcBef>
              <a:spcAft>
                <a:spcPts val="600"/>
              </a:spcAft>
            </a:pPr>
            <a:r>
              <a:rPr lang="it-IT" sz="3200" i="1" dirty="0">
                <a:solidFill>
                  <a:srgbClr val="FF0000"/>
                </a:solidFill>
              </a:rPr>
              <a:t>Incidenti</a:t>
            </a:r>
            <a:endParaRPr lang="it-IT" sz="3000" i="1" dirty="0">
              <a:solidFill>
                <a:srgbClr val="FF0000"/>
              </a:solidFill>
            </a:endParaRPr>
          </a:p>
        </p:txBody>
      </p:sp>
      <p:pic>
        <p:nvPicPr>
          <p:cNvPr id="6" name="Immagine 5" descr="335412_5289725_9dic2_1622_16932925_medium.jpg"/>
          <p:cNvPicPr>
            <a:picLocks noChangeAspect="1"/>
          </p:cNvPicPr>
          <p:nvPr/>
        </p:nvPicPr>
        <p:blipFill>
          <a:blip r:embed="rId2" cstate="print"/>
          <a:stretch>
            <a:fillRect/>
          </a:stretch>
        </p:blipFill>
        <p:spPr>
          <a:xfrm>
            <a:off x="1346785" y="1251321"/>
            <a:ext cx="9471270" cy="5287770"/>
          </a:xfrm>
          <a:prstGeom prst="rect">
            <a:avLst/>
          </a:prstGeom>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CEB50F27-81AA-659B-9C10-36EC05F909F3}"/>
              </a:ext>
            </a:extLst>
          </p:cNvPr>
          <p:cNvSpPr>
            <a:spLocks noGrp="1"/>
          </p:cNvSpPr>
          <p:nvPr>
            <p:ph type="sldNum" sz="quarter" idx="12"/>
          </p:nvPr>
        </p:nvSpPr>
        <p:spPr/>
        <p:txBody>
          <a:bodyPr/>
          <a:lstStyle/>
          <a:p>
            <a:fld id="{85A3FA0B-1005-46EB-B245-375B965F7AD9}" type="slidenum">
              <a:rPr lang="it-IT" smtClean="0"/>
              <a:t>45</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Sottotitolo 2"/>
          <p:cNvSpPr txBox="1">
            <a:spLocks/>
          </p:cNvSpPr>
          <p:nvPr/>
        </p:nvSpPr>
        <p:spPr>
          <a:xfrm>
            <a:off x="5168855" y="420743"/>
            <a:ext cx="1836862" cy="517441"/>
          </a:xfrm>
          <a:prstGeom prst="rect">
            <a:avLst/>
          </a:prstGeom>
        </p:spPr>
        <p:txBody>
          <a:bodyPr anchor="ctr">
            <a:noAutofit/>
          </a:bodyPr>
          <a:lstStyle/>
          <a:p>
            <a:pPr algn="ctr">
              <a:spcBef>
                <a:spcPts val="600"/>
              </a:spcBef>
              <a:spcAft>
                <a:spcPts val="600"/>
              </a:spcAft>
            </a:pPr>
            <a:r>
              <a:rPr lang="it-IT" sz="3200" i="1" dirty="0">
                <a:solidFill>
                  <a:srgbClr val="FF0000"/>
                </a:solidFill>
              </a:rPr>
              <a:t>Incidenti</a:t>
            </a:r>
            <a:endParaRPr lang="it-IT" sz="3000" i="1" dirty="0">
              <a:solidFill>
                <a:srgbClr val="FF0000"/>
              </a:solidFill>
            </a:endParaRPr>
          </a:p>
        </p:txBody>
      </p:sp>
      <p:pic>
        <p:nvPicPr>
          <p:cNvPr id="6" name="Immagine 5" descr="incendio-tetto.jpg"/>
          <p:cNvPicPr>
            <a:picLocks noChangeAspect="1"/>
          </p:cNvPicPr>
          <p:nvPr/>
        </p:nvPicPr>
        <p:blipFill>
          <a:blip r:embed="rId2" cstate="print"/>
          <a:stretch>
            <a:fillRect/>
          </a:stretch>
        </p:blipFill>
        <p:spPr>
          <a:xfrm>
            <a:off x="1623047" y="1258990"/>
            <a:ext cx="8928992" cy="5104407"/>
          </a:xfrm>
          <a:prstGeom prst="rect">
            <a:avLst/>
          </a:prstGeom>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B3F30968-FE96-B61D-C65A-536464DD21F2}"/>
              </a:ext>
            </a:extLst>
          </p:cNvPr>
          <p:cNvSpPr>
            <a:spLocks noGrp="1"/>
          </p:cNvSpPr>
          <p:nvPr>
            <p:ph type="sldNum" sz="quarter" idx="12"/>
          </p:nvPr>
        </p:nvSpPr>
        <p:spPr/>
        <p:txBody>
          <a:bodyPr/>
          <a:lstStyle/>
          <a:p>
            <a:fld id="{85A3FA0B-1005-46EB-B245-375B965F7AD9}" type="slidenum">
              <a:rPr lang="it-IT" smtClean="0"/>
              <a:t>46</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Sottotitolo 2"/>
          <p:cNvSpPr txBox="1">
            <a:spLocks/>
          </p:cNvSpPr>
          <p:nvPr/>
        </p:nvSpPr>
        <p:spPr>
          <a:xfrm>
            <a:off x="5168855" y="420743"/>
            <a:ext cx="1836862" cy="517441"/>
          </a:xfrm>
          <a:prstGeom prst="rect">
            <a:avLst/>
          </a:prstGeom>
        </p:spPr>
        <p:txBody>
          <a:bodyPr anchor="ctr">
            <a:noAutofit/>
          </a:bodyPr>
          <a:lstStyle/>
          <a:p>
            <a:pPr algn="ctr">
              <a:spcBef>
                <a:spcPts val="600"/>
              </a:spcBef>
              <a:spcAft>
                <a:spcPts val="600"/>
              </a:spcAft>
            </a:pPr>
            <a:r>
              <a:rPr lang="it-IT" sz="3200" i="1" dirty="0">
                <a:solidFill>
                  <a:srgbClr val="FF0000"/>
                </a:solidFill>
              </a:rPr>
              <a:t>Incidenti</a:t>
            </a:r>
            <a:endParaRPr lang="it-IT" sz="3000" i="1" dirty="0">
              <a:solidFill>
                <a:srgbClr val="FF0000"/>
              </a:solidFill>
            </a:endParaRPr>
          </a:p>
        </p:txBody>
      </p:sp>
      <p:pic>
        <p:nvPicPr>
          <p:cNvPr id="6" name="Immagine 5" descr="INTERNO CANNA FUMARIA 5.jpg"/>
          <p:cNvPicPr>
            <a:picLocks noChangeAspect="1"/>
          </p:cNvPicPr>
          <p:nvPr/>
        </p:nvPicPr>
        <p:blipFill>
          <a:blip r:embed="rId2" cstate="print"/>
          <a:stretch>
            <a:fillRect/>
          </a:stretch>
        </p:blipFill>
        <p:spPr>
          <a:xfrm>
            <a:off x="710479" y="1059106"/>
            <a:ext cx="4992555" cy="5242184"/>
          </a:xfrm>
          <a:prstGeom prst="rect">
            <a:avLst/>
          </a:prstGeom>
          <a:scene3d>
            <a:camera prst="orthographicFront"/>
            <a:lightRig rig="threePt" dir="t"/>
          </a:scene3d>
          <a:sp3d>
            <a:bevelT prst="angle"/>
          </a:sp3d>
        </p:spPr>
      </p:pic>
      <p:pic>
        <p:nvPicPr>
          <p:cNvPr id="7" name="Immagine 6" descr="spazzacamino_incendio_canna_fumaria_2.jpg"/>
          <p:cNvPicPr>
            <a:picLocks noChangeAspect="1"/>
          </p:cNvPicPr>
          <p:nvPr/>
        </p:nvPicPr>
        <p:blipFill>
          <a:blip r:embed="rId3" cstate="print"/>
          <a:stretch>
            <a:fillRect/>
          </a:stretch>
        </p:blipFill>
        <p:spPr>
          <a:xfrm>
            <a:off x="6305008" y="1029730"/>
            <a:ext cx="5373216" cy="5373216"/>
          </a:xfrm>
          <a:prstGeom prst="rect">
            <a:avLst/>
          </a:prstGeom>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2BDB2B62-0ED7-9F2E-5C0F-8F44026CC794}"/>
              </a:ext>
            </a:extLst>
          </p:cNvPr>
          <p:cNvSpPr>
            <a:spLocks noGrp="1"/>
          </p:cNvSpPr>
          <p:nvPr>
            <p:ph type="sldNum" sz="quarter" idx="12"/>
          </p:nvPr>
        </p:nvSpPr>
        <p:spPr/>
        <p:txBody>
          <a:bodyPr/>
          <a:lstStyle/>
          <a:p>
            <a:fld id="{85A3FA0B-1005-46EB-B245-375B965F7AD9}" type="slidenum">
              <a:rPr lang="it-IT" smtClean="0"/>
              <a:t>47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Sottotitolo 2"/>
          <p:cNvSpPr txBox="1">
            <a:spLocks/>
          </p:cNvSpPr>
          <p:nvPr/>
        </p:nvSpPr>
        <p:spPr>
          <a:xfrm>
            <a:off x="5168855" y="420743"/>
            <a:ext cx="1836862" cy="517441"/>
          </a:xfrm>
          <a:prstGeom prst="rect">
            <a:avLst/>
          </a:prstGeom>
        </p:spPr>
        <p:txBody>
          <a:bodyPr anchor="ctr">
            <a:noAutofit/>
          </a:bodyPr>
          <a:lstStyle/>
          <a:p>
            <a:pPr algn="ctr">
              <a:spcBef>
                <a:spcPts val="600"/>
              </a:spcBef>
              <a:spcAft>
                <a:spcPts val="600"/>
              </a:spcAft>
            </a:pPr>
            <a:r>
              <a:rPr lang="it-IT" sz="3200" i="1" dirty="0">
                <a:solidFill>
                  <a:srgbClr val="FF0000"/>
                </a:solidFill>
              </a:rPr>
              <a:t>Incidenti</a:t>
            </a:r>
            <a:endParaRPr lang="it-IT" sz="3000" i="1" dirty="0">
              <a:solidFill>
                <a:srgbClr val="FF0000"/>
              </a:solidFill>
            </a:endParaRPr>
          </a:p>
        </p:txBody>
      </p:sp>
      <p:pic>
        <p:nvPicPr>
          <p:cNvPr id="6" name="Immagine 5" descr="spazzacamino_incendio_canna_fumaria_29.jpg"/>
          <p:cNvPicPr>
            <a:picLocks noChangeAspect="1"/>
          </p:cNvPicPr>
          <p:nvPr/>
        </p:nvPicPr>
        <p:blipFill>
          <a:blip r:embed="rId2" cstate="print"/>
          <a:stretch>
            <a:fillRect/>
          </a:stretch>
        </p:blipFill>
        <p:spPr>
          <a:xfrm>
            <a:off x="2606040" y="1220230"/>
            <a:ext cx="8875051" cy="4992216"/>
          </a:xfrm>
          <a:prstGeom prst="rect">
            <a:avLst/>
          </a:prstGeom>
          <a:scene3d>
            <a:camera prst="orthographicFront"/>
            <a:lightRig rig="threePt" dir="t"/>
          </a:scene3d>
          <a:sp3d>
            <a:bevelT prst="angle"/>
          </a:sp3d>
        </p:spPr>
      </p:pic>
      <p:pic>
        <p:nvPicPr>
          <p:cNvPr id="7" name="Immagine 6" descr="spazzacamino_incendio_canna_fumaria_6.jpg"/>
          <p:cNvPicPr>
            <a:picLocks noChangeAspect="1"/>
          </p:cNvPicPr>
          <p:nvPr/>
        </p:nvPicPr>
        <p:blipFill>
          <a:blip r:embed="rId3" cstate="print"/>
          <a:stretch>
            <a:fillRect/>
          </a:stretch>
        </p:blipFill>
        <p:spPr>
          <a:xfrm>
            <a:off x="567796" y="1134622"/>
            <a:ext cx="9107371" cy="5122896"/>
          </a:xfrm>
          <a:prstGeom prst="rect">
            <a:avLst/>
          </a:prstGeom>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D9AD4F10-6B65-C04C-39B8-E741F90D0A65}"/>
              </a:ext>
            </a:extLst>
          </p:cNvPr>
          <p:cNvSpPr>
            <a:spLocks noGrp="1"/>
          </p:cNvSpPr>
          <p:nvPr>
            <p:ph type="sldNum" sz="quarter" idx="12"/>
          </p:nvPr>
        </p:nvSpPr>
        <p:spPr/>
        <p:txBody>
          <a:bodyPr/>
          <a:lstStyle/>
          <a:p>
            <a:fld id="{85A3FA0B-1005-46EB-B245-375B965F7AD9}" type="slidenum">
              <a:rPr lang="it-IT" smtClean="0"/>
              <a:t>48</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Segnaposto contenuto 1">
            <a:extLst>
              <a:ext uri="{FF2B5EF4-FFF2-40B4-BE49-F238E27FC236}">
                <a16:creationId xmlns:a16="http://schemas.microsoft.com/office/drawing/2014/main" id="{8E61BC4B-B50B-E994-7BEB-86D40BCD8B80}"/>
              </a:ext>
            </a:extLst>
          </p:cNvPr>
          <p:cNvSpPr txBox="1">
            <a:spLocks/>
          </p:cNvSpPr>
          <p:nvPr/>
        </p:nvSpPr>
        <p:spPr>
          <a:xfrm>
            <a:off x="5599539" y="428918"/>
            <a:ext cx="999230"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RTV</a:t>
            </a:r>
          </a:p>
        </p:txBody>
      </p:sp>
      <p:pic>
        <p:nvPicPr>
          <p:cNvPr id="7" name="Immagine 6">
            <a:extLst>
              <a:ext uri="{FF2B5EF4-FFF2-40B4-BE49-F238E27FC236}">
                <a16:creationId xmlns:a16="http://schemas.microsoft.com/office/drawing/2014/main" id="{6C8EDD98-2FEE-0785-F50A-EA97EA1E6112}"/>
              </a:ext>
            </a:extLst>
          </p:cNvPr>
          <p:cNvPicPr>
            <a:picLocks noChangeAspect="1"/>
          </p:cNvPicPr>
          <p:nvPr/>
        </p:nvPicPr>
        <p:blipFill>
          <a:blip r:embed="rId2"/>
          <a:stretch>
            <a:fillRect/>
          </a:stretch>
        </p:blipFill>
        <p:spPr>
          <a:xfrm>
            <a:off x="1113937" y="1203701"/>
            <a:ext cx="9981414" cy="5174659"/>
          </a:xfrm>
          <a:prstGeom prst="rect">
            <a:avLst/>
          </a:prstGeom>
        </p:spPr>
      </p:pic>
      <p:sp>
        <p:nvSpPr>
          <p:cNvPr id="3" name="Segnaposto numero diapositiva 2">
            <a:extLst>
              <a:ext uri="{FF2B5EF4-FFF2-40B4-BE49-F238E27FC236}">
                <a16:creationId xmlns:a16="http://schemas.microsoft.com/office/drawing/2014/main" id="{122F29F3-7FB1-D125-BA69-4E22D248AA99}"/>
              </a:ext>
            </a:extLst>
          </p:cNvPr>
          <p:cNvSpPr>
            <a:spLocks noGrp="1"/>
          </p:cNvSpPr>
          <p:nvPr>
            <p:ph type="sldNum" sz="quarter" idx="12"/>
          </p:nvPr>
        </p:nvSpPr>
        <p:spPr/>
        <p:txBody>
          <a:bodyPr/>
          <a:lstStyle/>
          <a:p>
            <a:fld id="{85A3FA0B-1005-46EB-B245-375B965F7AD9}" type="slidenum">
              <a:rPr lang="it-IT" smtClean="0"/>
              <a:t>49</a:t>
            </a:fld>
            <a:endParaRPr lang="it-IT"/>
          </a:p>
        </p:txBody>
      </p:sp>
    </p:spTree>
    <p:extLst>
      <p:ext uri="{BB962C8B-B14F-4D97-AF65-F5344CB8AC3E}">
        <p14:creationId xmlns:p14="http://schemas.microsoft.com/office/powerpoint/2010/main" val="39948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zza cornice 1">
            <a:extLst>
              <a:ext uri="{FF2B5EF4-FFF2-40B4-BE49-F238E27FC236}">
                <a16:creationId xmlns:a16="http://schemas.microsoft.com/office/drawing/2014/main" id="{5C3D4720-0AE6-5E4D-C5C4-2DFF16B83F39}"/>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Mezza cornice 2">
            <a:extLst>
              <a:ext uri="{FF2B5EF4-FFF2-40B4-BE49-F238E27FC236}">
                <a16:creationId xmlns:a16="http://schemas.microsoft.com/office/drawing/2014/main" id="{B677A3BB-1E21-CB45-8423-D83FCFB2FFB3}"/>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Segnaposto contenuto 1">
            <a:extLst>
              <a:ext uri="{FF2B5EF4-FFF2-40B4-BE49-F238E27FC236}">
                <a16:creationId xmlns:a16="http://schemas.microsoft.com/office/drawing/2014/main" id="{B17400E7-1D79-42A0-A159-BBD3747D4472}"/>
              </a:ext>
            </a:extLst>
          </p:cNvPr>
          <p:cNvSpPr txBox="1">
            <a:spLocks/>
          </p:cNvSpPr>
          <p:nvPr/>
        </p:nvSpPr>
        <p:spPr>
          <a:xfrm>
            <a:off x="443318" y="1687399"/>
            <a:ext cx="11329190" cy="3487915"/>
          </a:xfrm>
          <a:prstGeom prst="rect">
            <a:avLst/>
          </a:prstGeom>
        </p:spPr>
        <p:txBody>
          <a:bodyPr anchor="ctr">
            <a:noAutofit/>
          </a:bodyPr>
          <a:lstStyle/>
          <a:p>
            <a:pPr algn="just">
              <a:spcBef>
                <a:spcPts val="600"/>
              </a:spcBef>
              <a:spcAft>
                <a:spcPts val="600"/>
              </a:spcAft>
            </a:pPr>
            <a:r>
              <a:rPr lang="it-IT" sz="2400" dirty="0"/>
              <a:t>Quando previsto dalla legislazione vigente</a:t>
            </a:r>
          </a:p>
          <a:p>
            <a:pPr marL="457200" indent="-457200" algn="just">
              <a:spcBef>
                <a:spcPts val="600"/>
              </a:spcBef>
              <a:spcAft>
                <a:spcPts val="600"/>
              </a:spcAft>
              <a:buFont typeface="Arial" panose="020B0604020202020204" pitchFamily="34" charset="0"/>
              <a:buChar char="•"/>
            </a:pPr>
            <a:r>
              <a:rPr lang="it-IT" sz="2400" dirty="0"/>
              <a:t>dichiarazione di rispondenza secondo il D.M. 37/2008, rapporto di controllo secondo il D.P.R. 74/2013</a:t>
            </a:r>
          </a:p>
          <a:p>
            <a:pPr marL="457200" indent="-457200" algn="just">
              <a:spcBef>
                <a:spcPts val="600"/>
              </a:spcBef>
              <a:spcAft>
                <a:spcPts val="600"/>
              </a:spcAft>
              <a:buFont typeface="Arial" panose="020B0604020202020204" pitchFamily="34" charset="0"/>
              <a:buChar char="•"/>
            </a:pPr>
            <a:r>
              <a:rPr lang="it-IT" sz="2400" dirty="0"/>
              <a:t>su specifica richiesta dell’utente o delle autorità competenti</a:t>
            </a:r>
          </a:p>
          <a:p>
            <a:pPr marL="457200" indent="-457200" algn="just">
              <a:spcBef>
                <a:spcPts val="600"/>
              </a:spcBef>
              <a:spcAft>
                <a:spcPts val="600"/>
              </a:spcAft>
              <a:buFont typeface="Arial" panose="020B0604020202020204" pitchFamily="34" charset="0"/>
              <a:buChar char="•"/>
            </a:pPr>
            <a:r>
              <a:rPr lang="it-IT" sz="2400" dirty="0"/>
              <a:t>ogni qualvolta si riscontri un’anomalia di funzionamento del SEPC</a:t>
            </a:r>
          </a:p>
          <a:p>
            <a:pPr marL="457200" indent="-457200" algn="just">
              <a:spcBef>
                <a:spcPts val="600"/>
              </a:spcBef>
              <a:spcAft>
                <a:spcPts val="600"/>
              </a:spcAft>
              <a:buFont typeface="Arial" panose="020B0604020202020204" pitchFamily="34" charset="0"/>
              <a:buChar char="•"/>
            </a:pPr>
            <a:r>
              <a:rPr lang="it-IT" sz="2400" dirty="0"/>
              <a:t>verifica del SEPC ai fini di un intervento di manutenzione straordinaria sulle rimanenti parti di impianto</a:t>
            </a:r>
          </a:p>
        </p:txBody>
      </p:sp>
      <p:sp>
        <p:nvSpPr>
          <p:cNvPr id="6" name="Segnaposto numero diapositiva 5">
            <a:extLst>
              <a:ext uri="{FF2B5EF4-FFF2-40B4-BE49-F238E27FC236}">
                <a16:creationId xmlns:a16="http://schemas.microsoft.com/office/drawing/2014/main" id="{A4B0F0EA-F746-95E4-AE95-BD2B23B14D36}"/>
              </a:ext>
            </a:extLst>
          </p:cNvPr>
          <p:cNvSpPr>
            <a:spLocks noGrp="1"/>
          </p:cNvSpPr>
          <p:nvPr>
            <p:ph type="sldNum" sz="quarter" idx="12"/>
          </p:nvPr>
        </p:nvSpPr>
        <p:spPr/>
        <p:txBody>
          <a:bodyPr/>
          <a:lstStyle/>
          <a:p>
            <a:fld id="{85A3FA0B-1005-46EB-B245-375B965F7AD9}" type="slidenum">
              <a:rPr lang="it-IT" smtClean="0"/>
              <a:t>5</a:t>
            </a:fld>
            <a:endParaRPr lang="it-IT"/>
          </a:p>
        </p:txBody>
      </p:sp>
    </p:spTree>
    <p:extLst>
      <p:ext uri="{BB962C8B-B14F-4D97-AF65-F5344CB8AC3E}">
        <p14:creationId xmlns:p14="http://schemas.microsoft.com/office/powerpoint/2010/main" val="119606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E3323924-2A69-E8A3-7295-6912B36C015F}"/>
              </a:ext>
            </a:extLst>
          </p:cNvPr>
          <p:cNvPicPr>
            <a:picLocks noChangeAspect="1"/>
          </p:cNvPicPr>
          <p:nvPr/>
        </p:nvPicPr>
        <p:blipFill>
          <a:blip r:embed="rId2"/>
          <a:stretch>
            <a:fillRect/>
          </a:stretch>
        </p:blipFill>
        <p:spPr>
          <a:xfrm>
            <a:off x="176114" y="1519237"/>
            <a:ext cx="11858625" cy="3819525"/>
          </a:xfrm>
          <a:prstGeom prst="rect">
            <a:avLst/>
          </a:prstGeom>
        </p:spPr>
      </p:pic>
      <p:sp>
        <p:nvSpPr>
          <p:cNvPr id="2" name="Segnaposto numero diapositiva 1">
            <a:extLst>
              <a:ext uri="{FF2B5EF4-FFF2-40B4-BE49-F238E27FC236}">
                <a16:creationId xmlns:a16="http://schemas.microsoft.com/office/drawing/2014/main" id="{50C9C071-B610-7685-59D6-1A10910943B1}"/>
              </a:ext>
            </a:extLst>
          </p:cNvPr>
          <p:cNvSpPr>
            <a:spLocks noGrp="1"/>
          </p:cNvSpPr>
          <p:nvPr>
            <p:ph type="sldNum" sz="quarter" idx="12"/>
          </p:nvPr>
        </p:nvSpPr>
        <p:spPr/>
        <p:txBody>
          <a:bodyPr/>
          <a:lstStyle/>
          <a:p>
            <a:fld id="{85A3FA0B-1005-46EB-B245-375B965F7AD9}" type="slidenum">
              <a:rPr lang="it-IT" smtClean="0"/>
              <a:t>50</a:t>
            </a:fld>
            <a:endParaRPr lang="it-IT"/>
          </a:p>
        </p:txBody>
      </p:sp>
    </p:spTree>
    <p:extLst>
      <p:ext uri="{BB962C8B-B14F-4D97-AF65-F5344CB8AC3E}">
        <p14:creationId xmlns:p14="http://schemas.microsoft.com/office/powerpoint/2010/main" val="22566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64700189-B0FB-9948-AF21-4C21EFA8E800}"/>
              </a:ext>
            </a:extLst>
          </p:cNvPr>
          <p:cNvPicPr>
            <a:picLocks noChangeAspect="1"/>
          </p:cNvPicPr>
          <p:nvPr/>
        </p:nvPicPr>
        <p:blipFill>
          <a:blip r:embed="rId2"/>
          <a:stretch>
            <a:fillRect/>
          </a:stretch>
        </p:blipFill>
        <p:spPr>
          <a:xfrm>
            <a:off x="228502" y="1238250"/>
            <a:ext cx="11753850" cy="4381500"/>
          </a:xfrm>
          <a:prstGeom prst="rect">
            <a:avLst/>
          </a:prstGeom>
        </p:spPr>
      </p:pic>
      <p:sp>
        <p:nvSpPr>
          <p:cNvPr id="2" name="Segnaposto numero diapositiva 1">
            <a:extLst>
              <a:ext uri="{FF2B5EF4-FFF2-40B4-BE49-F238E27FC236}">
                <a16:creationId xmlns:a16="http://schemas.microsoft.com/office/drawing/2014/main" id="{0B794E52-8220-E433-0A8C-ECCD524AFA5A}"/>
              </a:ext>
            </a:extLst>
          </p:cNvPr>
          <p:cNvSpPr>
            <a:spLocks noGrp="1"/>
          </p:cNvSpPr>
          <p:nvPr>
            <p:ph type="sldNum" sz="quarter" idx="12"/>
          </p:nvPr>
        </p:nvSpPr>
        <p:spPr/>
        <p:txBody>
          <a:bodyPr/>
          <a:lstStyle/>
          <a:p>
            <a:fld id="{85A3FA0B-1005-46EB-B245-375B965F7AD9}" type="slidenum">
              <a:rPr lang="it-IT" smtClean="0"/>
              <a:t>51</a:t>
            </a:fld>
            <a:endParaRPr lang="it-IT"/>
          </a:p>
        </p:txBody>
      </p:sp>
    </p:spTree>
    <p:extLst>
      <p:ext uri="{BB962C8B-B14F-4D97-AF65-F5344CB8AC3E}">
        <p14:creationId xmlns:p14="http://schemas.microsoft.com/office/powerpoint/2010/main" val="239889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0EBC8AC3-6176-8559-240A-085A1869FEAD}"/>
              </a:ext>
            </a:extLst>
          </p:cNvPr>
          <p:cNvPicPr>
            <a:picLocks noChangeAspect="1"/>
          </p:cNvPicPr>
          <p:nvPr/>
        </p:nvPicPr>
        <p:blipFill>
          <a:blip r:embed="rId2"/>
          <a:stretch>
            <a:fillRect/>
          </a:stretch>
        </p:blipFill>
        <p:spPr>
          <a:xfrm>
            <a:off x="109439" y="1262062"/>
            <a:ext cx="11991975" cy="4333875"/>
          </a:xfrm>
          <a:prstGeom prst="rect">
            <a:avLst/>
          </a:prstGeom>
        </p:spPr>
      </p:pic>
      <p:sp>
        <p:nvSpPr>
          <p:cNvPr id="2" name="Segnaposto numero diapositiva 1">
            <a:extLst>
              <a:ext uri="{FF2B5EF4-FFF2-40B4-BE49-F238E27FC236}">
                <a16:creationId xmlns:a16="http://schemas.microsoft.com/office/drawing/2014/main" id="{40398178-E28D-1215-0F58-F4ADB4147E43}"/>
              </a:ext>
            </a:extLst>
          </p:cNvPr>
          <p:cNvSpPr>
            <a:spLocks noGrp="1"/>
          </p:cNvSpPr>
          <p:nvPr>
            <p:ph type="sldNum" sz="quarter" idx="12"/>
          </p:nvPr>
        </p:nvSpPr>
        <p:spPr/>
        <p:txBody>
          <a:bodyPr/>
          <a:lstStyle/>
          <a:p>
            <a:fld id="{85A3FA0B-1005-46EB-B245-375B965F7AD9}" type="slidenum">
              <a:rPr lang="it-IT" smtClean="0"/>
              <a:t>52</a:t>
            </a:fld>
            <a:endParaRPr lang="it-IT"/>
          </a:p>
        </p:txBody>
      </p:sp>
    </p:spTree>
    <p:extLst>
      <p:ext uri="{BB962C8B-B14F-4D97-AF65-F5344CB8AC3E}">
        <p14:creationId xmlns:p14="http://schemas.microsoft.com/office/powerpoint/2010/main" val="18400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99000AEC-4F7C-A1DF-D91B-5724419051BA}"/>
              </a:ext>
            </a:extLst>
          </p:cNvPr>
          <p:cNvPicPr>
            <a:picLocks noChangeAspect="1"/>
          </p:cNvPicPr>
          <p:nvPr/>
        </p:nvPicPr>
        <p:blipFill>
          <a:blip r:embed="rId2"/>
          <a:stretch>
            <a:fillRect/>
          </a:stretch>
        </p:blipFill>
        <p:spPr>
          <a:xfrm>
            <a:off x="397399" y="1057787"/>
            <a:ext cx="11414387" cy="4739253"/>
          </a:xfrm>
          <a:prstGeom prst="rect">
            <a:avLst/>
          </a:prstGeom>
        </p:spPr>
      </p:pic>
      <p:sp>
        <p:nvSpPr>
          <p:cNvPr id="2" name="Segnaposto numero diapositiva 1">
            <a:extLst>
              <a:ext uri="{FF2B5EF4-FFF2-40B4-BE49-F238E27FC236}">
                <a16:creationId xmlns:a16="http://schemas.microsoft.com/office/drawing/2014/main" id="{25801935-AFB2-A0AE-7A0B-8462CFC0D213}"/>
              </a:ext>
            </a:extLst>
          </p:cNvPr>
          <p:cNvSpPr>
            <a:spLocks noGrp="1"/>
          </p:cNvSpPr>
          <p:nvPr>
            <p:ph type="sldNum" sz="quarter" idx="12"/>
          </p:nvPr>
        </p:nvSpPr>
        <p:spPr/>
        <p:txBody>
          <a:bodyPr/>
          <a:lstStyle/>
          <a:p>
            <a:fld id="{85A3FA0B-1005-46EB-B245-375B965F7AD9}" type="slidenum">
              <a:rPr lang="it-IT" smtClean="0"/>
              <a:t>53</a:t>
            </a:fld>
            <a:endParaRPr lang="it-IT"/>
          </a:p>
        </p:txBody>
      </p:sp>
    </p:spTree>
    <p:extLst>
      <p:ext uri="{BB962C8B-B14F-4D97-AF65-F5344CB8AC3E}">
        <p14:creationId xmlns:p14="http://schemas.microsoft.com/office/powerpoint/2010/main" val="141613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7C579970-1345-16A1-8238-AD62E1EEE749}"/>
              </a:ext>
            </a:extLst>
          </p:cNvPr>
          <p:cNvPicPr>
            <a:picLocks noChangeAspect="1"/>
          </p:cNvPicPr>
          <p:nvPr/>
        </p:nvPicPr>
        <p:blipFill>
          <a:blip r:embed="rId2"/>
          <a:stretch>
            <a:fillRect/>
          </a:stretch>
        </p:blipFill>
        <p:spPr>
          <a:xfrm>
            <a:off x="482341" y="1097696"/>
            <a:ext cx="11244606" cy="4685253"/>
          </a:xfrm>
          <a:prstGeom prst="rect">
            <a:avLst/>
          </a:prstGeom>
        </p:spPr>
      </p:pic>
      <p:sp>
        <p:nvSpPr>
          <p:cNvPr id="2" name="Segnaposto numero diapositiva 1">
            <a:extLst>
              <a:ext uri="{FF2B5EF4-FFF2-40B4-BE49-F238E27FC236}">
                <a16:creationId xmlns:a16="http://schemas.microsoft.com/office/drawing/2014/main" id="{BD9B5B0A-6DA9-58E7-C536-BF6720853A3A}"/>
              </a:ext>
            </a:extLst>
          </p:cNvPr>
          <p:cNvSpPr>
            <a:spLocks noGrp="1"/>
          </p:cNvSpPr>
          <p:nvPr>
            <p:ph type="sldNum" sz="quarter" idx="12"/>
          </p:nvPr>
        </p:nvSpPr>
        <p:spPr/>
        <p:txBody>
          <a:bodyPr/>
          <a:lstStyle/>
          <a:p>
            <a:fld id="{85A3FA0B-1005-46EB-B245-375B965F7AD9}" type="slidenum">
              <a:rPr lang="it-IT" smtClean="0"/>
              <a:t>54</a:t>
            </a:fld>
            <a:endParaRPr lang="it-IT"/>
          </a:p>
        </p:txBody>
      </p:sp>
    </p:spTree>
    <p:extLst>
      <p:ext uri="{BB962C8B-B14F-4D97-AF65-F5344CB8AC3E}">
        <p14:creationId xmlns:p14="http://schemas.microsoft.com/office/powerpoint/2010/main" val="34085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18916D6F-F592-372E-001D-FF23327DB2EB}"/>
              </a:ext>
            </a:extLst>
          </p:cNvPr>
          <p:cNvPicPr>
            <a:picLocks noChangeAspect="1"/>
          </p:cNvPicPr>
          <p:nvPr/>
        </p:nvPicPr>
        <p:blipFill>
          <a:blip r:embed="rId2"/>
          <a:stretch>
            <a:fillRect/>
          </a:stretch>
        </p:blipFill>
        <p:spPr>
          <a:xfrm>
            <a:off x="1467001" y="494536"/>
            <a:ext cx="9270125" cy="5887782"/>
          </a:xfrm>
          <a:prstGeom prst="rect">
            <a:avLst/>
          </a:prstGeom>
        </p:spPr>
      </p:pic>
      <p:sp>
        <p:nvSpPr>
          <p:cNvPr id="2" name="Segnaposto numero diapositiva 1">
            <a:extLst>
              <a:ext uri="{FF2B5EF4-FFF2-40B4-BE49-F238E27FC236}">
                <a16:creationId xmlns:a16="http://schemas.microsoft.com/office/drawing/2014/main" id="{0A2EB0E6-374A-C9BC-B5D3-1CC6E5D44283}"/>
              </a:ext>
            </a:extLst>
          </p:cNvPr>
          <p:cNvSpPr>
            <a:spLocks noGrp="1"/>
          </p:cNvSpPr>
          <p:nvPr>
            <p:ph type="sldNum" sz="quarter" idx="12"/>
          </p:nvPr>
        </p:nvSpPr>
        <p:spPr/>
        <p:txBody>
          <a:bodyPr/>
          <a:lstStyle/>
          <a:p>
            <a:fld id="{85A3FA0B-1005-46EB-B245-375B965F7AD9}" type="slidenum">
              <a:rPr lang="it-IT" smtClean="0"/>
              <a:t>55</a:t>
            </a:fld>
            <a:endParaRPr lang="it-IT"/>
          </a:p>
        </p:txBody>
      </p:sp>
    </p:spTree>
    <p:extLst>
      <p:ext uri="{BB962C8B-B14F-4D97-AF65-F5344CB8AC3E}">
        <p14:creationId xmlns:p14="http://schemas.microsoft.com/office/powerpoint/2010/main" val="33616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774E8797-02EF-E7FB-DADE-F3C55DEB1E5F}"/>
              </a:ext>
            </a:extLst>
          </p:cNvPr>
          <p:cNvPicPr>
            <a:picLocks noChangeAspect="1"/>
          </p:cNvPicPr>
          <p:nvPr/>
        </p:nvPicPr>
        <p:blipFill>
          <a:blip r:embed="rId2"/>
          <a:stretch>
            <a:fillRect/>
          </a:stretch>
        </p:blipFill>
        <p:spPr>
          <a:xfrm>
            <a:off x="142777" y="1747739"/>
            <a:ext cx="11925300" cy="3381375"/>
          </a:xfrm>
          <a:prstGeom prst="rect">
            <a:avLst/>
          </a:prstGeom>
        </p:spPr>
      </p:pic>
      <p:sp>
        <p:nvSpPr>
          <p:cNvPr id="2" name="Segnaposto numero diapositiva 1">
            <a:extLst>
              <a:ext uri="{FF2B5EF4-FFF2-40B4-BE49-F238E27FC236}">
                <a16:creationId xmlns:a16="http://schemas.microsoft.com/office/drawing/2014/main" id="{AA958CDE-5337-9631-C6E4-BC2E6A981A18}"/>
              </a:ext>
            </a:extLst>
          </p:cNvPr>
          <p:cNvSpPr>
            <a:spLocks noGrp="1"/>
          </p:cNvSpPr>
          <p:nvPr>
            <p:ph type="sldNum" sz="quarter" idx="12"/>
          </p:nvPr>
        </p:nvSpPr>
        <p:spPr/>
        <p:txBody>
          <a:bodyPr/>
          <a:lstStyle/>
          <a:p>
            <a:fld id="{85A3FA0B-1005-46EB-B245-375B965F7AD9}" type="slidenum">
              <a:rPr lang="it-IT" smtClean="0"/>
              <a:t>56</a:t>
            </a:fld>
            <a:endParaRPr lang="it-IT"/>
          </a:p>
        </p:txBody>
      </p:sp>
    </p:spTree>
    <p:extLst>
      <p:ext uri="{BB962C8B-B14F-4D97-AF65-F5344CB8AC3E}">
        <p14:creationId xmlns:p14="http://schemas.microsoft.com/office/powerpoint/2010/main" val="16082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84520236-B14B-29E5-0DE9-CD5F6D9B9B14}"/>
              </a:ext>
            </a:extLst>
          </p:cNvPr>
          <p:cNvPicPr>
            <a:picLocks noChangeAspect="1"/>
          </p:cNvPicPr>
          <p:nvPr/>
        </p:nvPicPr>
        <p:blipFill>
          <a:blip r:embed="rId2"/>
          <a:stretch>
            <a:fillRect/>
          </a:stretch>
        </p:blipFill>
        <p:spPr>
          <a:xfrm>
            <a:off x="180877" y="1471514"/>
            <a:ext cx="11849100" cy="3933825"/>
          </a:xfrm>
          <a:prstGeom prst="rect">
            <a:avLst/>
          </a:prstGeom>
        </p:spPr>
      </p:pic>
      <p:sp>
        <p:nvSpPr>
          <p:cNvPr id="2" name="Segnaposto numero diapositiva 1">
            <a:extLst>
              <a:ext uri="{FF2B5EF4-FFF2-40B4-BE49-F238E27FC236}">
                <a16:creationId xmlns:a16="http://schemas.microsoft.com/office/drawing/2014/main" id="{CEF5DD74-1EB7-D130-0D7D-FD47F073D44E}"/>
              </a:ext>
            </a:extLst>
          </p:cNvPr>
          <p:cNvSpPr>
            <a:spLocks noGrp="1"/>
          </p:cNvSpPr>
          <p:nvPr>
            <p:ph type="sldNum" sz="quarter" idx="12"/>
          </p:nvPr>
        </p:nvSpPr>
        <p:spPr/>
        <p:txBody>
          <a:bodyPr/>
          <a:lstStyle/>
          <a:p>
            <a:fld id="{85A3FA0B-1005-46EB-B245-375B965F7AD9}" type="slidenum">
              <a:rPr lang="it-IT" smtClean="0"/>
              <a:t>57</a:t>
            </a:fld>
            <a:endParaRPr lang="it-IT"/>
          </a:p>
        </p:txBody>
      </p:sp>
    </p:spTree>
    <p:extLst>
      <p:ext uri="{BB962C8B-B14F-4D97-AF65-F5344CB8AC3E}">
        <p14:creationId xmlns:p14="http://schemas.microsoft.com/office/powerpoint/2010/main" val="2700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852F7DC2-9E88-A984-0123-1E1EA769E7E8}"/>
              </a:ext>
            </a:extLst>
          </p:cNvPr>
          <p:cNvPicPr>
            <a:picLocks noChangeAspect="1"/>
          </p:cNvPicPr>
          <p:nvPr/>
        </p:nvPicPr>
        <p:blipFill>
          <a:blip r:embed="rId2"/>
          <a:stretch>
            <a:fillRect/>
          </a:stretch>
        </p:blipFill>
        <p:spPr>
          <a:xfrm>
            <a:off x="185639" y="1357214"/>
            <a:ext cx="11839575" cy="4162425"/>
          </a:xfrm>
          <a:prstGeom prst="rect">
            <a:avLst/>
          </a:prstGeom>
        </p:spPr>
      </p:pic>
      <p:sp>
        <p:nvSpPr>
          <p:cNvPr id="2" name="Segnaposto numero diapositiva 1">
            <a:extLst>
              <a:ext uri="{FF2B5EF4-FFF2-40B4-BE49-F238E27FC236}">
                <a16:creationId xmlns:a16="http://schemas.microsoft.com/office/drawing/2014/main" id="{51C4C9E7-8320-8F57-E2E6-B1D5784A8446}"/>
              </a:ext>
            </a:extLst>
          </p:cNvPr>
          <p:cNvSpPr>
            <a:spLocks noGrp="1"/>
          </p:cNvSpPr>
          <p:nvPr>
            <p:ph type="sldNum" sz="quarter" idx="12"/>
          </p:nvPr>
        </p:nvSpPr>
        <p:spPr/>
        <p:txBody>
          <a:bodyPr/>
          <a:lstStyle/>
          <a:p>
            <a:fld id="{85A3FA0B-1005-46EB-B245-375B965F7AD9}" type="slidenum">
              <a:rPr lang="it-IT" smtClean="0"/>
              <a:t>58</a:t>
            </a:fld>
            <a:endParaRPr lang="it-IT"/>
          </a:p>
        </p:txBody>
      </p:sp>
    </p:spTree>
    <p:extLst>
      <p:ext uri="{BB962C8B-B14F-4D97-AF65-F5344CB8AC3E}">
        <p14:creationId xmlns:p14="http://schemas.microsoft.com/office/powerpoint/2010/main" val="6230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9D3522B4-1CAC-7AC8-9909-ADFAF2EFC0A0}"/>
              </a:ext>
            </a:extLst>
          </p:cNvPr>
          <p:cNvPicPr>
            <a:picLocks noChangeAspect="1"/>
          </p:cNvPicPr>
          <p:nvPr/>
        </p:nvPicPr>
        <p:blipFill>
          <a:blip r:embed="rId2"/>
          <a:stretch>
            <a:fillRect/>
          </a:stretch>
        </p:blipFill>
        <p:spPr>
          <a:xfrm>
            <a:off x="99914" y="1676302"/>
            <a:ext cx="12011025" cy="3524250"/>
          </a:xfrm>
          <a:prstGeom prst="rect">
            <a:avLst/>
          </a:prstGeom>
        </p:spPr>
      </p:pic>
      <p:sp>
        <p:nvSpPr>
          <p:cNvPr id="2" name="Segnaposto numero diapositiva 1">
            <a:extLst>
              <a:ext uri="{FF2B5EF4-FFF2-40B4-BE49-F238E27FC236}">
                <a16:creationId xmlns:a16="http://schemas.microsoft.com/office/drawing/2014/main" id="{5CB8B1EA-2351-D68E-EC7B-E939FF267010}"/>
              </a:ext>
            </a:extLst>
          </p:cNvPr>
          <p:cNvSpPr>
            <a:spLocks noGrp="1"/>
          </p:cNvSpPr>
          <p:nvPr>
            <p:ph type="sldNum" sz="quarter" idx="12"/>
          </p:nvPr>
        </p:nvSpPr>
        <p:spPr/>
        <p:txBody>
          <a:bodyPr/>
          <a:lstStyle/>
          <a:p>
            <a:fld id="{85A3FA0B-1005-46EB-B245-375B965F7AD9}" type="slidenum">
              <a:rPr lang="it-IT" smtClean="0"/>
              <a:t>59</a:t>
            </a:fld>
            <a:endParaRPr lang="it-IT"/>
          </a:p>
        </p:txBody>
      </p:sp>
    </p:spTree>
    <p:extLst>
      <p:ext uri="{BB962C8B-B14F-4D97-AF65-F5344CB8AC3E}">
        <p14:creationId xmlns:p14="http://schemas.microsoft.com/office/powerpoint/2010/main" val="40494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zza cornice 1">
            <a:extLst>
              <a:ext uri="{FF2B5EF4-FFF2-40B4-BE49-F238E27FC236}">
                <a16:creationId xmlns:a16="http://schemas.microsoft.com/office/drawing/2014/main" id="{B8E2D139-0F34-824D-4D6D-578BABADAA1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Mezza cornice 2">
            <a:extLst>
              <a:ext uri="{FF2B5EF4-FFF2-40B4-BE49-F238E27FC236}">
                <a16:creationId xmlns:a16="http://schemas.microsoft.com/office/drawing/2014/main" id="{ED123EB4-25E6-820E-C04C-5E4A472ABD6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Segnaposto contenuto 1">
            <a:extLst>
              <a:ext uri="{FF2B5EF4-FFF2-40B4-BE49-F238E27FC236}">
                <a16:creationId xmlns:a16="http://schemas.microsoft.com/office/drawing/2014/main" id="{A8A992F4-1377-B1F4-0C9E-938F8CA24680}"/>
              </a:ext>
            </a:extLst>
          </p:cNvPr>
          <p:cNvSpPr txBox="1">
            <a:spLocks/>
          </p:cNvSpPr>
          <p:nvPr/>
        </p:nvSpPr>
        <p:spPr>
          <a:xfrm>
            <a:off x="431405" y="2295429"/>
            <a:ext cx="11329190" cy="2286000"/>
          </a:xfrm>
          <a:prstGeom prst="rect">
            <a:avLst/>
          </a:prstGeom>
        </p:spPr>
        <p:txBody>
          <a:bodyPr anchor="ctr">
            <a:noAutofit/>
          </a:bodyPr>
          <a:lstStyle/>
          <a:p>
            <a:pPr algn="just">
              <a:spcBef>
                <a:spcPts val="600"/>
              </a:spcBef>
              <a:spcAft>
                <a:spcPts val="600"/>
              </a:spcAft>
            </a:pPr>
            <a:r>
              <a:rPr lang="it-IT" sz="2400" b="1" i="1" dirty="0">
                <a:ln>
                  <a:solidFill>
                    <a:sysClr val="windowText" lastClr="000000"/>
                  </a:solidFill>
                </a:ln>
                <a:solidFill>
                  <a:srgbClr val="C00000"/>
                </a:solidFill>
              </a:rPr>
              <a:t>N.B.:</a:t>
            </a:r>
          </a:p>
          <a:p>
            <a:pPr algn="just">
              <a:spcBef>
                <a:spcPts val="600"/>
              </a:spcBef>
              <a:spcAft>
                <a:spcPts val="600"/>
              </a:spcAft>
            </a:pPr>
            <a:r>
              <a:rPr lang="it-IT" sz="2400" dirty="0"/>
              <a:t>non si applica</a:t>
            </a:r>
          </a:p>
          <a:p>
            <a:pPr marL="457200" indent="-457200" algn="just">
              <a:spcBef>
                <a:spcPts val="600"/>
              </a:spcBef>
              <a:spcAft>
                <a:spcPts val="600"/>
              </a:spcAft>
              <a:buFont typeface="Arial" panose="020B0604020202020204" pitchFamily="34" charset="0"/>
              <a:buChar char="•"/>
            </a:pPr>
            <a:r>
              <a:rPr lang="it-IT" sz="2400" dirty="0"/>
              <a:t>agli impianti asserviti a cicli di processo industriale e di cogenerazione</a:t>
            </a:r>
          </a:p>
          <a:p>
            <a:pPr marL="457200" indent="-457200" algn="just">
              <a:spcBef>
                <a:spcPts val="600"/>
              </a:spcBef>
              <a:spcAft>
                <a:spcPts val="600"/>
              </a:spcAft>
              <a:buFont typeface="Arial" panose="020B0604020202020204" pitchFamily="34" charset="0"/>
              <a:buChar char="•"/>
            </a:pPr>
            <a:r>
              <a:rPr lang="it-IT" sz="2400" dirty="0"/>
              <a:t>agli impianti asserviti agli apparecchi da cottura dei cibi privi di SEPC. </a:t>
            </a:r>
          </a:p>
        </p:txBody>
      </p:sp>
      <p:sp>
        <p:nvSpPr>
          <p:cNvPr id="6" name="Segnaposto numero diapositiva 5">
            <a:extLst>
              <a:ext uri="{FF2B5EF4-FFF2-40B4-BE49-F238E27FC236}">
                <a16:creationId xmlns:a16="http://schemas.microsoft.com/office/drawing/2014/main" id="{38FAD947-10D3-D1CA-26F0-667E0EF3990A}"/>
              </a:ext>
            </a:extLst>
          </p:cNvPr>
          <p:cNvSpPr>
            <a:spLocks noGrp="1"/>
          </p:cNvSpPr>
          <p:nvPr>
            <p:ph type="sldNum" sz="quarter" idx="12"/>
          </p:nvPr>
        </p:nvSpPr>
        <p:spPr/>
        <p:txBody>
          <a:bodyPr/>
          <a:lstStyle/>
          <a:p>
            <a:fld id="{85A3FA0B-1005-46EB-B245-375B965F7AD9}" type="slidenum">
              <a:rPr lang="it-IT" smtClean="0"/>
              <a:t>6</a:t>
            </a:fld>
            <a:endParaRPr lang="it-IT"/>
          </a:p>
        </p:txBody>
      </p:sp>
    </p:spTree>
    <p:extLst>
      <p:ext uri="{BB962C8B-B14F-4D97-AF65-F5344CB8AC3E}">
        <p14:creationId xmlns:p14="http://schemas.microsoft.com/office/powerpoint/2010/main" val="72932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9561008A-1633-CD06-062E-C01E32B37A05}"/>
              </a:ext>
            </a:extLst>
          </p:cNvPr>
          <p:cNvPicPr>
            <a:picLocks noChangeAspect="1"/>
          </p:cNvPicPr>
          <p:nvPr/>
        </p:nvPicPr>
        <p:blipFill>
          <a:blip r:embed="rId2"/>
          <a:stretch>
            <a:fillRect/>
          </a:stretch>
        </p:blipFill>
        <p:spPr>
          <a:xfrm>
            <a:off x="358217" y="859909"/>
            <a:ext cx="11497804" cy="5157036"/>
          </a:xfrm>
          <a:prstGeom prst="rect">
            <a:avLst/>
          </a:prstGeom>
        </p:spPr>
      </p:pic>
      <p:sp>
        <p:nvSpPr>
          <p:cNvPr id="2" name="Segnaposto numero diapositiva 1">
            <a:extLst>
              <a:ext uri="{FF2B5EF4-FFF2-40B4-BE49-F238E27FC236}">
                <a16:creationId xmlns:a16="http://schemas.microsoft.com/office/drawing/2014/main" id="{D6DD4D4F-3566-E154-FF3A-354FAF32D6FB}"/>
              </a:ext>
            </a:extLst>
          </p:cNvPr>
          <p:cNvSpPr>
            <a:spLocks noGrp="1"/>
          </p:cNvSpPr>
          <p:nvPr>
            <p:ph type="sldNum" sz="quarter" idx="12"/>
          </p:nvPr>
        </p:nvSpPr>
        <p:spPr/>
        <p:txBody>
          <a:bodyPr/>
          <a:lstStyle/>
          <a:p>
            <a:fld id="{85A3FA0B-1005-46EB-B245-375B965F7AD9}" type="slidenum">
              <a:rPr lang="it-IT" smtClean="0"/>
              <a:t>60</a:t>
            </a:fld>
            <a:endParaRPr lang="it-IT"/>
          </a:p>
        </p:txBody>
      </p:sp>
    </p:spTree>
    <p:extLst>
      <p:ext uri="{BB962C8B-B14F-4D97-AF65-F5344CB8AC3E}">
        <p14:creationId xmlns:p14="http://schemas.microsoft.com/office/powerpoint/2010/main" val="10157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6BE88A30-31B1-A8E4-D75D-1735222FAF95}"/>
              </a:ext>
            </a:extLst>
          </p:cNvPr>
          <p:cNvPicPr>
            <a:picLocks noChangeAspect="1"/>
          </p:cNvPicPr>
          <p:nvPr/>
        </p:nvPicPr>
        <p:blipFill>
          <a:blip r:embed="rId2"/>
          <a:stretch>
            <a:fillRect/>
          </a:stretch>
        </p:blipFill>
        <p:spPr>
          <a:xfrm>
            <a:off x="250355" y="1204423"/>
            <a:ext cx="11699835" cy="4461088"/>
          </a:xfrm>
          <a:prstGeom prst="rect">
            <a:avLst/>
          </a:prstGeom>
        </p:spPr>
      </p:pic>
      <p:sp>
        <p:nvSpPr>
          <p:cNvPr id="2" name="Segnaposto numero diapositiva 1">
            <a:extLst>
              <a:ext uri="{FF2B5EF4-FFF2-40B4-BE49-F238E27FC236}">
                <a16:creationId xmlns:a16="http://schemas.microsoft.com/office/drawing/2014/main" id="{E9F9827F-EC89-B343-0BD4-B9CF6E56C2E1}"/>
              </a:ext>
            </a:extLst>
          </p:cNvPr>
          <p:cNvSpPr>
            <a:spLocks noGrp="1"/>
          </p:cNvSpPr>
          <p:nvPr>
            <p:ph type="sldNum" sz="quarter" idx="12"/>
          </p:nvPr>
        </p:nvSpPr>
        <p:spPr/>
        <p:txBody>
          <a:bodyPr/>
          <a:lstStyle/>
          <a:p>
            <a:fld id="{85A3FA0B-1005-46EB-B245-375B965F7AD9}" type="slidenum">
              <a:rPr lang="it-IT" smtClean="0"/>
              <a:t>61</a:t>
            </a:fld>
            <a:endParaRPr lang="it-IT"/>
          </a:p>
        </p:txBody>
      </p:sp>
    </p:spTree>
    <p:extLst>
      <p:ext uri="{BB962C8B-B14F-4D97-AF65-F5344CB8AC3E}">
        <p14:creationId xmlns:p14="http://schemas.microsoft.com/office/powerpoint/2010/main" val="16043133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AB3A1D29-E898-95E1-7124-3E52F89FF8C5}"/>
              </a:ext>
            </a:extLst>
          </p:cNvPr>
          <p:cNvPicPr>
            <a:picLocks noChangeAspect="1"/>
          </p:cNvPicPr>
          <p:nvPr/>
        </p:nvPicPr>
        <p:blipFill>
          <a:blip r:embed="rId2"/>
          <a:stretch>
            <a:fillRect/>
          </a:stretch>
        </p:blipFill>
        <p:spPr>
          <a:xfrm>
            <a:off x="152302" y="1490662"/>
            <a:ext cx="11906250" cy="3876675"/>
          </a:xfrm>
          <a:prstGeom prst="rect">
            <a:avLst/>
          </a:prstGeom>
        </p:spPr>
      </p:pic>
      <p:sp>
        <p:nvSpPr>
          <p:cNvPr id="2" name="Segnaposto numero diapositiva 1">
            <a:extLst>
              <a:ext uri="{FF2B5EF4-FFF2-40B4-BE49-F238E27FC236}">
                <a16:creationId xmlns:a16="http://schemas.microsoft.com/office/drawing/2014/main" id="{27C4ED95-26BB-28F3-F36A-719A04AFFB79}"/>
              </a:ext>
            </a:extLst>
          </p:cNvPr>
          <p:cNvSpPr>
            <a:spLocks noGrp="1"/>
          </p:cNvSpPr>
          <p:nvPr>
            <p:ph type="sldNum" sz="quarter" idx="12"/>
          </p:nvPr>
        </p:nvSpPr>
        <p:spPr/>
        <p:txBody>
          <a:bodyPr/>
          <a:lstStyle/>
          <a:p>
            <a:fld id="{85A3FA0B-1005-46EB-B245-375B965F7AD9}" type="slidenum">
              <a:rPr lang="it-IT" smtClean="0"/>
              <a:t>62</a:t>
            </a:fld>
            <a:endParaRPr lang="it-IT"/>
          </a:p>
        </p:txBody>
      </p:sp>
    </p:spTree>
    <p:extLst>
      <p:ext uri="{BB962C8B-B14F-4D97-AF65-F5344CB8AC3E}">
        <p14:creationId xmlns:p14="http://schemas.microsoft.com/office/powerpoint/2010/main" val="176368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zza cornice 5"/>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7" name="Mezza cornice 6"/>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8" name="Rettangolo 7"/>
          <p:cNvSpPr/>
          <p:nvPr/>
        </p:nvSpPr>
        <p:spPr>
          <a:xfrm>
            <a:off x="3186560" y="2926972"/>
            <a:ext cx="5810211" cy="1015663"/>
          </a:xfrm>
          <a:prstGeom prst="rect">
            <a:avLst/>
          </a:prstGeom>
          <a:solidFill>
            <a:schemeClr val="bg1"/>
          </a:solidFill>
          <a:scene3d>
            <a:camera prst="orthographicFront"/>
            <a:lightRig rig="soft" dir="tl">
              <a:rot lat="0" lon="0" rev="0"/>
            </a:lightRig>
          </a:scene3d>
          <a:sp3d>
            <a:bevelT prst="angle"/>
          </a:sp3d>
        </p:spPr>
        <p:txBody>
          <a:bodyPr wrap="square" anchor="ctr">
            <a:spAutoFit/>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it-IT" sz="6000" b="1" spc="50" dirty="0">
                <a:ln w="11430">
                  <a:solidFill>
                    <a:sysClr val="windowText" lastClr="000000"/>
                  </a:solidFill>
                </a:ln>
                <a:solidFill>
                  <a:srgbClr val="C00000"/>
                </a:solidFill>
                <a:effectLst>
                  <a:outerShdw blurRad="76200" dist="50800" dir="5400000" algn="tl" rotWithShape="0">
                    <a:srgbClr val="000000">
                      <a:alpha val="65000"/>
                    </a:srgbClr>
                  </a:outerShdw>
                </a:effectLst>
                <a:latin typeface="+mn-lt"/>
              </a:rPr>
              <a:t>Centrali termiche</a:t>
            </a:r>
          </a:p>
        </p:txBody>
      </p:sp>
      <p:sp>
        <p:nvSpPr>
          <p:cNvPr id="2" name="Segnaposto numero diapositiva 1">
            <a:extLst>
              <a:ext uri="{FF2B5EF4-FFF2-40B4-BE49-F238E27FC236}">
                <a16:creationId xmlns:a16="http://schemas.microsoft.com/office/drawing/2014/main" id="{010AA969-FAA7-110F-FF3C-326E649A1974}"/>
              </a:ext>
            </a:extLst>
          </p:cNvPr>
          <p:cNvSpPr>
            <a:spLocks noGrp="1"/>
          </p:cNvSpPr>
          <p:nvPr>
            <p:ph type="sldNum" sz="quarter" idx="12"/>
          </p:nvPr>
        </p:nvSpPr>
        <p:spPr/>
        <p:txBody>
          <a:bodyPr/>
          <a:lstStyle/>
          <a:p>
            <a:fld id="{85A3FA0B-1005-46EB-B245-375B965F7AD9}" type="slidenum">
              <a:rPr lang="it-IT" smtClean="0"/>
              <a:t>63</a:t>
            </a:fld>
            <a:endParaRPr lang="it-IT"/>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Rettangolo 4"/>
          <p:cNvSpPr/>
          <p:nvPr/>
        </p:nvSpPr>
        <p:spPr>
          <a:xfrm>
            <a:off x="443347" y="859282"/>
            <a:ext cx="11305320" cy="5139869"/>
          </a:xfrm>
          <a:prstGeom prst="rect">
            <a:avLst/>
          </a:prstGeom>
        </p:spPr>
        <p:txBody>
          <a:bodyPr wrap="square" anchor="ctr">
            <a:spAutoFit/>
          </a:bodyPr>
          <a:lstStyle/>
          <a:p>
            <a:pPr lvl="0" algn="just">
              <a:spcBef>
                <a:spcPts val="600"/>
              </a:spcBef>
              <a:spcAft>
                <a:spcPts val="600"/>
              </a:spcAft>
              <a:defRPr/>
            </a:pPr>
            <a:r>
              <a:rPr lang="it-IT" sz="2400" dirty="0">
                <a:solidFill>
                  <a:srgbClr val="000000"/>
                </a:solidFill>
              </a:rPr>
              <a:t>Attualmente non esistendo la regola tecnica antincendio che regola la costruzione e/o la realizzazione  di questa tipologia di impianti, è necessario fare riferimento </a:t>
            </a:r>
          </a:p>
          <a:p>
            <a:pPr marL="457200" lvl="0" indent="-457200" algn="just">
              <a:spcBef>
                <a:spcPts val="600"/>
              </a:spcBef>
              <a:spcAft>
                <a:spcPts val="600"/>
              </a:spcAft>
              <a:buFont typeface="Arial" pitchFamily="34" charset="0"/>
              <a:buChar char="•"/>
              <a:defRPr/>
            </a:pPr>
            <a:r>
              <a:rPr lang="it-IT" sz="2400" dirty="0">
                <a:solidFill>
                  <a:srgbClr val="000000"/>
                </a:solidFill>
              </a:rPr>
              <a:t>alla Circolare di chiarimento </a:t>
            </a:r>
            <a:r>
              <a:rPr lang="it-IT" sz="2400" i="1" dirty="0">
                <a:solidFill>
                  <a:srgbClr val="FF0000"/>
                </a:solidFill>
              </a:rPr>
              <a:t>n.° 0003746</a:t>
            </a:r>
            <a:r>
              <a:rPr lang="it-IT" sz="2400" dirty="0">
                <a:solidFill>
                  <a:srgbClr val="000000"/>
                </a:solidFill>
              </a:rPr>
              <a:t> del 25 marzo 2014 emanata dal  Ministero dell’Interno (VVF) che cita</a:t>
            </a:r>
          </a:p>
          <a:p>
            <a:pPr marL="457200" lvl="0" indent="-457200" algn="just">
              <a:spcBef>
                <a:spcPts val="600"/>
              </a:spcBef>
              <a:spcAft>
                <a:spcPts val="600"/>
              </a:spcAft>
              <a:defRPr/>
            </a:pPr>
            <a:r>
              <a:rPr lang="it-IT" sz="2400" dirty="0">
                <a:solidFill>
                  <a:srgbClr val="000000"/>
                </a:solidFill>
              </a:rPr>
              <a:t>	L’unico riferimento normativa al riguardo è costituito dal punto 5.1 della Circolare </a:t>
            </a:r>
            <a:r>
              <a:rPr lang="it-IT" sz="2400" i="1" dirty="0">
                <a:solidFill>
                  <a:srgbClr val="FF0000"/>
                </a:solidFill>
              </a:rPr>
              <a:t>n.° 52 </a:t>
            </a:r>
            <a:r>
              <a:rPr lang="it-IT" sz="2400" dirty="0">
                <a:solidFill>
                  <a:srgbClr val="000000"/>
                </a:solidFill>
              </a:rPr>
              <a:t>del 20 novembre 1982 che prevede tra le altre cose che</a:t>
            </a:r>
          </a:p>
          <a:p>
            <a:pPr marL="457200" lvl="0" indent="-457200" algn="just">
              <a:spcBef>
                <a:spcPts val="600"/>
              </a:spcBef>
              <a:spcAft>
                <a:spcPts val="600"/>
              </a:spcAft>
              <a:defRPr/>
            </a:pPr>
            <a:r>
              <a:rPr lang="it-IT" sz="2400" dirty="0">
                <a:solidFill>
                  <a:srgbClr val="000000"/>
                </a:solidFill>
              </a:rPr>
              <a:t>	“per gli impianti termici alimentati con combustibili solidi, in attesa della emanazione dell’apposita normativa, potranno essere applicati criteri di sicurezza analoghi a quelli previsti per gli impianti alimentati a combustibile liquido</a:t>
            </a:r>
          </a:p>
          <a:p>
            <a:pPr marL="457200" lvl="0" indent="-457200" algn="just">
              <a:spcBef>
                <a:spcPts val="600"/>
              </a:spcBef>
              <a:spcAft>
                <a:spcPts val="600"/>
              </a:spcAft>
              <a:defRPr/>
            </a:pPr>
            <a:r>
              <a:rPr lang="it-IT" sz="2400" dirty="0">
                <a:solidFill>
                  <a:srgbClr val="000000"/>
                </a:solidFill>
              </a:rPr>
              <a:t>	Circolare </a:t>
            </a:r>
            <a:r>
              <a:rPr lang="it-IT" sz="2400" i="1" dirty="0">
                <a:solidFill>
                  <a:srgbClr val="FF0000"/>
                </a:solidFill>
              </a:rPr>
              <a:t>n.° 73 del 29 luglio 1971</a:t>
            </a:r>
            <a:r>
              <a:rPr lang="it-IT" sz="2400" dirty="0">
                <a:solidFill>
                  <a:srgbClr val="000000"/>
                </a:solidFill>
              </a:rPr>
              <a:t> - per quanto concerne l’ubicazione, le caratteristiche costruttive, le dimensioni, gli accessi e le comunicazioni, le aperture di ventilazione”, da intendersi ora riferito al </a:t>
            </a:r>
            <a:r>
              <a:rPr lang="it-IT" sz="2400" i="1" dirty="0">
                <a:solidFill>
                  <a:srgbClr val="FF0000"/>
                </a:solidFill>
              </a:rPr>
              <a:t>D.M. 28 aprile 2005</a:t>
            </a:r>
          </a:p>
        </p:txBody>
      </p:sp>
      <p:sp>
        <p:nvSpPr>
          <p:cNvPr id="2" name="Segnaposto numero diapositiva 1">
            <a:extLst>
              <a:ext uri="{FF2B5EF4-FFF2-40B4-BE49-F238E27FC236}">
                <a16:creationId xmlns:a16="http://schemas.microsoft.com/office/drawing/2014/main" id="{41C7E57C-FF78-7571-72D6-13E57DB41CC3}"/>
              </a:ext>
            </a:extLst>
          </p:cNvPr>
          <p:cNvSpPr>
            <a:spLocks noGrp="1"/>
          </p:cNvSpPr>
          <p:nvPr>
            <p:ph type="sldNum" sz="quarter" idx="12"/>
          </p:nvPr>
        </p:nvSpPr>
        <p:spPr/>
        <p:txBody>
          <a:bodyPr/>
          <a:lstStyle/>
          <a:p>
            <a:fld id="{85A3FA0B-1005-46EB-B245-375B965F7AD9}" type="slidenum">
              <a:rPr lang="it-IT" smtClean="0"/>
              <a:t>64</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Rettangolo 4"/>
          <p:cNvSpPr/>
          <p:nvPr/>
        </p:nvSpPr>
        <p:spPr>
          <a:xfrm>
            <a:off x="429279" y="1592621"/>
            <a:ext cx="11305320" cy="3662541"/>
          </a:xfrm>
          <a:prstGeom prst="rect">
            <a:avLst/>
          </a:prstGeom>
        </p:spPr>
        <p:txBody>
          <a:bodyPr wrap="square" anchor="ctr">
            <a:spAutoFit/>
          </a:bodyPr>
          <a:lstStyle/>
          <a:p>
            <a:pPr lvl="0" algn="just">
              <a:spcBef>
                <a:spcPts val="600"/>
              </a:spcBef>
              <a:spcAft>
                <a:spcPts val="600"/>
              </a:spcAft>
              <a:defRPr/>
            </a:pPr>
            <a:r>
              <a:rPr lang="it-IT" sz="2400" dirty="0">
                <a:solidFill>
                  <a:srgbClr val="000000"/>
                </a:solidFill>
              </a:rPr>
              <a:t>Particolare attenzione deve essere prestata in merito all’installazione del “</a:t>
            </a:r>
            <a:r>
              <a:rPr lang="it-IT" sz="2400" b="1" i="1" dirty="0">
                <a:solidFill>
                  <a:srgbClr val="FF0000"/>
                </a:solidFill>
              </a:rPr>
              <a:t>serbatoio</a:t>
            </a:r>
            <a:r>
              <a:rPr lang="it-IT" sz="2400" dirty="0">
                <a:solidFill>
                  <a:srgbClr val="000000"/>
                </a:solidFill>
              </a:rPr>
              <a:t>” di cui al </a:t>
            </a:r>
            <a:r>
              <a:rPr lang="it-IT" sz="2400" dirty="0"/>
              <a:t>Titolo VI (</a:t>
            </a:r>
            <a:r>
              <a:rPr lang="it-IT" sz="2400" i="1" dirty="0"/>
              <a:t>Deposito di combustibile liquido</a:t>
            </a:r>
            <a:r>
              <a:rPr lang="it-IT" sz="2400" dirty="0"/>
              <a:t>) del </a:t>
            </a:r>
            <a:r>
              <a:rPr lang="it-IT" sz="2400" dirty="0">
                <a:solidFill>
                  <a:srgbClr val="000000"/>
                </a:solidFill>
              </a:rPr>
              <a:t>D.M. 28 aprile 2005, nello specifico chiaramente riferito al deposito di combustibile solido.</a:t>
            </a:r>
          </a:p>
          <a:p>
            <a:pPr marL="457200" lvl="0" indent="-457200" algn="just">
              <a:spcBef>
                <a:spcPts val="600"/>
              </a:spcBef>
              <a:spcAft>
                <a:spcPts val="600"/>
              </a:spcAft>
              <a:buFont typeface="Arial" pitchFamily="34" charset="0"/>
              <a:buChar char="•"/>
              <a:defRPr/>
            </a:pPr>
            <a:r>
              <a:rPr lang="it-IT" sz="2400" dirty="0">
                <a:solidFill>
                  <a:srgbClr val="000000"/>
                </a:solidFill>
              </a:rPr>
              <a:t>Il </a:t>
            </a:r>
            <a:r>
              <a:rPr lang="it-IT" sz="2400" dirty="0"/>
              <a:t>Titolo VI (</a:t>
            </a:r>
            <a:r>
              <a:rPr lang="it-IT" sz="2400" i="1" dirty="0"/>
              <a:t>Deposito di combustibile liquido</a:t>
            </a:r>
            <a:r>
              <a:rPr lang="it-IT" sz="2400" dirty="0"/>
              <a:t>)</a:t>
            </a:r>
          </a:p>
          <a:p>
            <a:pPr marL="914400" lvl="1" indent="-457200" algn="just">
              <a:spcBef>
                <a:spcPts val="600"/>
              </a:spcBef>
              <a:spcAft>
                <a:spcPts val="600"/>
              </a:spcAft>
              <a:buFont typeface="Arial" pitchFamily="34" charset="0"/>
              <a:buChar char="•"/>
              <a:defRPr/>
            </a:pPr>
            <a:r>
              <a:rPr lang="it-IT" sz="2400" dirty="0"/>
              <a:t>comma 1 (</a:t>
            </a:r>
            <a:r>
              <a:rPr lang="it-IT" sz="2400" i="1" dirty="0"/>
              <a:t>ubicazione</a:t>
            </a:r>
            <a:r>
              <a:rPr lang="it-IT" sz="2400" dirty="0"/>
              <a:t>)</a:t>
            </a:r>
          </a:p>
          <a:p>
            <a:pPr marL="914400" lvl="1" indent="-457200" algn="just">
              <a:spcBef>
                <a:spcPts val="600"/>
              </a:spcBef>
              <a:spcAft>
                <a:spcPts val="600"/>
              </a:spcAft>
              <a:buFont typeface="Arial" pitchFamily="34" charset="0"/>
              <a:buChar char="•"/>
              <a:defRPr/>
            </a:pPr>
            <a:r>
              <a:rPr lang="it-IT" sz="2400" dirty="0"/>
              <a:t>numero 4, prescrive:</a:t>
            </a:r>
          </a:p>
          <a:p>
            <a:pPr marL="914400" lvl="1" indent="-457200" algn="just">
              <a:spcBef>
                <a:spcPts val="600"/>
              </a:spcBef>
              <a:spcAft>
                <a:spcPts val="600"/>
              </a:spcAft>
              <a:buFont typeface="Arial" pitchFamily="34" charset="0"/>
              <a:buChar char="•"/>
              <a:defRPr/>
            </a:pPr>
            <a:r>
              <a:rPr lang="it-IT" sz="2400" dirty="0"/>
              <a:t>“I locali devono essere destinati </a:t>
            </a:r>
            <a:r>
              <a:rPr lang="it-IT" sz="2400" b="1" i="1" dirty="0">
                <a:solidFill>
                  <a:srgbClr val="FF0000"/>
                </a:solidFill>
              </a:rPr>
              <a:t>esclusivamente</a:t>
            </a:r>
            <a:r>
              <a:rPr lang="it-IT" sz="2400" dirty="0"/>
              <a:t> a deposito di combustibile liquido a servizio dell'impianto”.</a:t>
            </a:r>
            <a:endParaRPr lang="it-IT" sz="2400" dirty="0">
              <a:solidFill>
                <a:srgbClr val="000000"/>
              </a:solidFill>
            </a:endParaRPr>
          </a:p>
        </p:txBody>
      </p:sp>
      <p:sp>
        <p:nvSpPr>
          <p:cNvPr id="2" name="Segnaposto numero diapositiva 1">
            <a:extLst>
              <a:ext uri="{FF2B5EF4-FFF2-40B4-BE49-F238E27FC236}">
                <a16:creationId xmlns:a16="http://schemas.microsoft.com/office/drawing/2014/main" id="{6D564C30-4A81-0AC5-CEE3-167CA46E59E2}"/>
              </a:ext>
            </a:extLst>
          </p:cNvPr>
          <p:cNvSpPr>
            <a:spLocks noGrp="1"/>
          </p:cNvSpPr>
          <p:nvPr>
            <p:ph type="sldNum" sz="quarter" idx="12"/>
          </p:nvPr>
        </p:nvSpPr>
        <p:spPr/>
        <p:txBody>
          <a:bodyPr/>
          <a:lstStyle/>
          <a:p>
            <a:fld id="{85A3FA0B-1005-46EB-B245-375B965F7AD9}" type="slidenum">
              <a:rPr lang="it-IT" smtClean="0"/>
              <a:t>65</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Rettangolo 4"/>
          <p:cNvSpPr/>
          <p:nvPr/>
        </p:nvSpPr>
        <p:spPr>
          <a:xfrm>
            <a:off x="5289442" y="422565"/>
            <a:ext cx="1589649" cy="584775"/>
          </a:xfrm>
          <a:prstGeom prst="rect">
            <a:avLst/>
          </a:prstGeom>
        </p:spPr>
        <p:txBody>
          <a:bodyPr wrap="square" anchor="ctr">
            <a:spAutoFit/>
          </a:bodyPr>
          <a:lstStyle/>
          <a:p>
            <a:pPr lvl="0" algn="ctr">
              <a:spcBef>
                <a:spcPts val="600"/>
              </a:spcBef>
              <a:spcAft>
                <a:spcPts val="600"/>
              </a:spcAft>
              <a:defRPr/>
            </a:pPr>
            <a:r>
              <a:rPr lang="it-IT" sz="3200" i="1" dirty="0">
                <a:solidFill>
                  <a:srgbClr val="FF0000"/>
                </a:solidFill>
              </a:rPr>
              <a:t>Esempio</a:t>
            </a:r>
          </a:p>
        </p:txBody>
      </p:sp>
      <p:pic>
        <p:nvPicPr>
          <p:cNvPr id="6" name="Picture 2"/>
          <p:cNvPicPr>
            <a:picLocks noChangeAspect="1" noChangeArrowheads="1"/>
          </p:cNvPicPr>
          <p:nvPr/>
        </p:nvPicPr>
        <p:blipFill>
          <a:blip r:embed="rId2" cstate="print"/>
          <a:srcRect/>
          <a:stretch>
            <a:fillRect/>
          </a:stretch>
        </p:blipFill>
        <p:spPr bwMode="auto">
          <a:xfrm>
            <a:off x="692072" y="1352398"/>
            <a:ext cx="10785819" cy="4148392"/>
          </a:xfrm>
          <a:prstGeom prst="rect">
            <a:avLst/>
          </a:prstGeom>
          <a:noFill/>
          <a:ln w="9525">
            <a:noFill/>
            <a:miter lim="800000"/>
            <a:headEnd/>
            <a:tailEnd/>
          </a:ln>
        </p:spPr>
      </p:pic>
      <p:sp>
        <p:nvSpPr>
          <p:cNvPr id="7" name="Ovale 6"/>
          <p:cNvSpPr/>
          <p:nvPr/>
        </p:nvSpPr>
        <p:spPr>
          <a:xfrm>
            <a:off x="1916316" y="3727733"/>
            <a:ext cx="6299201" cy="1961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a:extLst>
              <a:ext uri="{FF2B5EF4-FFF2-40B4-BE49-F238E27FC236}">
                <a16:creationId xmlns:a16="http://schemas.microsoft.com/office/drawing/2014/main" id="{D67D824D-EF7A-6DAA-F362-98D15AA3D1E2}"/>
              </a:ext>
            </a:extLst>
          </p:cNvPr>
          <p:cNvSpPr>
            <a:spLocks noGrp="1"/>
          </p:cNvSpPr>
          <p:nvPr>
            <p:ph type="sldNum" sz="quarter" idx="12"/>
          </p:nvPr>
        </p:nvSpPr>
        <p:spPr/>
        <p:txBody>
          <a:bodyPr/>
          <a:lstStyle/>
          <a:p>
            <a:fld id="{85A3FA0B-1005-46EB-B245-375B965F7AD9}" type="slidenum">
              <a:rPr lang="it-IT" smtClean="0"/>
              <a:t>66</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5" name="Rettangolo 4"/>
          <p:cNvSpPr/>
          <p:nvPr/>
        </p:nvSpPr>
        <p:spPr>
          <a:xfrm>
            <a:off x="429279" y="1561844"/>
            <a:ext cx="11305320" cy="3724096"/>
          </a:xfrm>
          <a:prstGeom prst="rect">
            <a:avLst/>
          </a:prstGeom>
        </p:spPr>
        <p:txBody>
          <a:bodyPr wrap="square" anchor="ctr">
            <a:spAutoFit/>
          </a:bodyPr>
          <a:lstStyle/>
          <a:p>
            <a:pPr lvl="0" algn="just">
              <a:spcBef>
                <a:spcPts val="600"/>
              </a:spcBef>
              <a:spcAft>
                <a:spcPts val="600"/>
              </a:spcAft>
              <a:defRPr/>
            </a:pPr>
            <a:r>
              <a:rPr lang="it-IT" sz="2400" dirty="0">
                <a:solidFill>
                  <a:srgbClr val="000000"/>
                </a:solidFill>
              </a:rPr>
              <a:t>Un’altra specificità riguarda il “</a:t>
            </a:r>
            <a:r>
              <a:rPr lang="it-IT" sz="2400" i="1" dirty="0">
                <a:solidFill>
                  <a:srgbClr val="FF0000"/>
                </a:solidFill>
              </a:rPr>
              <a:t>deposito con serbatoi fuori terra all'interno di un edificio</a:t>
            </a:r>
            <a:r>
              <a:rPr lang="it-IT" sz="2400" dirty="0"/>
              <a:t>”, per il quale sempre il </a:t>
            </a:r>
            <a:r>
              <a:rPr lang="it-IT" sz="2400" dirty="0">
                <a:solidFill>
                  <a:srgbClr val="000000"/>
                </a:solidFill>
              </a:rPr>
              <a:t>D.M. 28 aprile 2005 prescrive</a:t>
            </a:r>
            <a:endParaRPr lang="it-IT" sz="2400" dirty="0"/>
          </a:p>
          <a:p>
            <a:pPr marL="457200" indent="-457200" algn="just">
              <a:spcBef>
                <a:spcPts val="600"/>
              </a:spcBef>
              <a:spcAft>
                <a:spcPts val="600"/>
              </a:spcAft>
              <a:buFont typeface="Arial" pitchFamily="34" charset="0"/>
              <a:buChar char="•"/>
            </a:pPr>
            <a:r>
              <a:rPr lang="it-IT" sz="2400" dirty="0"/>
              <a:t>“i serbatoi </a:t>
            </a:r>
            <a:r>
              <a:rPr lang="it-IT" sz="2400" b="1" i="1" dirty="0">
                <a:solidFill>
                  <a:srgbClr val="FF0000"/>
                </a:solidFill>
              </a:rPr>
              <a:t>devono essere installati</a:t>
            </a:r>
            <a:r>
              <a:rPr lang="it-IT" sz="2400" dirty="0"/>
              <a:t> in apposito locale avente caratteristiche di resistenza al fuoco almeno </a:t>
            </a:r>
            <a:r>
              <a:rPr lang="it-IT" sz="2400" i="1" dirty="0">
                <a:solidFill>
                  <a:srgbClr val="FF0000"/>
                </a:solidFill>
              </a:rPr>
              <a:t>REI 120</a:t>
            </a:r>
            <a:r>
              <a:rPr lang="it-IT" sz="2400" dirty="0"/>
              <a:t>, su apposite selle di resistenza al fuoco </a:t>
            </a:r>
            <a:r>
              <a:rPr lang="it-IT" sz="2400" i="1" dirty="0">
                <a:solidFill>
                  <a:srgbClr val="FF0000"/>
                </a:solidFill>
              </a:rPr>
              <a:t>R 120</a:t>
            </a:r>
            <a:r>
              <a:rPr lang="it-IT" sz="2400" dirty="0"/>
              <a:t>, posizionati ad una distanza reciproca nonché dalle pareti verticali ed orizzontali del locale, tale da garantire l'accessibilità per le operazioni di manutenzione ed ispezione.</a:t>
            </a:r>
          </a:p>
          <a:p>
            <a:pPr marL="457200" indent="-457200" algn="just">
              <a:spcBef>
                <a:spcPts val="600"/>
              </a:spcBef>
              <a:spcAft>
                <a:spcPts val="600"/>
              </a:spcAft>
            </a:pPr>
            <a:r>
              <a:rPr lang="it-IT" sz="2400" dirty="0"/>
              <a:t>	La porta di accesso deve avere, in ogni caso, la soglia interna sopraelevata, onde il locale possa costituire bacino di contenimento impermeabile, di volume almeno pari alla capacità complessiva dei serbatoi”</a:t>
            </a:r>
            <a:endParaRPr lang="it-IT" sz="2400" dirty="0">
              <a:solidFill>
                <a:srgbClr val="000000"/>
              </a:solidFill>
            </a:endParaRPr>
          </a:p>
        </p:txBody>
      </p:sp>
      <p:sp>
        <p:nvSpPr>
          <p:cNvPr id="2" name="Segnaposto numero diapositiva 1">
            <a:extLst>
              <a:ext uri="{FF2B5EF4-FFF2-40B4-BE49-F238E27FC236}">
                <a16:creationId xmlns:a16="http://schemas.microsoft.com/office/drawing/2014/main" id="{8971C2FE-E7C5-5ED9-677D-88429D47C076}"/>
              </a:ext>
            </a:extLst>
          </p:cNvPr>
          <p:cNvSpPr>
            <a:spLocks noGrp="1"/>
          </p:cNvSpPr>
          <p:nvPr>
            <p:ph type="sldNum" sz="quarter" idx="12"/>
          </p:nvPr>
        </p:nvSpPr>
        <p:spPr/>
        <p:txBody>
          <a:bodyPr/>
          <a:lstStyle/>
          <a:p>
            <a:fld id="{85A3FA0B-1005-46EB-B245-375B965F7AD9}" type="slidenum">
              <a:rPr lang="it-IT" smtClean="0"/>
              <a:t>67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5" name="Rettangolo 4"/>
          <p:cNvSpPr/>
          <p:nvPr/>
        </p:nvSpPr>
        <p:spPr>
          <a:xfrm>
            <a:off x="5289442" y="422565"/>
            <a:ext cx="1589649" cy="584775"/>
          </a:xfrm>
          <a:prstGeom prst="rect">
            <a:avLst/>
          </a:prstGeom>
        </p:spPr>
        <p:txBody>
          <a:bodyPr wrap="square" anchor="ctr">
            <a:spAutoFit/>
          </a:bodyPr>
          <a:lstStyle/>
          <a:p>
            <a:pPr lvl="0" algn="ctr">
              <a:spcBef>
                <a:spcPts val="600"/>
              </a:spcBef>
              <a:spcAft>
                <a:spcPts val="600"/>
              </a:spcAft>
              <a:defRPr/>
            </a:pPr>
            <a:r>
              <a:rPr lang="it-IT" sz="3200" i="1" dirty="0">
                <a:solidFill>
                  <a:srgbClr val="FF0000"/>
                </a:solidFill>
              </a:rPr>
              <a:t>Esempio</a:t>
            </a:r>
          </a:p>
        </p:txBody>
      </p:sp>
      <p:sp>
        <p:nvSpPr>
          <p:cNvPr id="6" name="Rettangolo 5"/>
          <p:cNvSpPr/>
          <p:nvPr/>
        </p:nvSpPr>
        <p:spPr>
          <a:xfrm>
            <a:off x="429279" y="1484902"/>
            <a:ext cx="11305320" cy="3877985"/>
          </a:xfrm>
          <a:prstGeom prst="rect">
            <a:avLst/>
          </a:prstGeom>
        </p:spPr>
        <p:txBody>
          <a:bodyPr wrap="square" anchor="ctr">
            <a:spAutoFit/>
          </a:bodyPr>
          <a:lstStyle/>
          <a:p>
            <a:pPr algn="just">
              <a:spcBef>
                <a:spcPts val="600"/>
              </a:spcBef>
              <a:spcAft>
                <a:spcPts val="600"/>
              </a:spcAft>
            </a:pPr>
            <a:r>
              <a:rPr lang="it-IT" sz="2400" dirty="0"/>
              <a:t>L’impianto di tipo centralizzato è destinato alla produzione del calore per riscaldamento e acqua calda sanitaria.</a:t>
            </a:r>
          </a:p>
          <a:p>
            <a:pPr algn="just">
              <a:spcBef>
                <a:spcPts val="600"/>
              </a:spcBef>
              <a:spcAft>
                <a:spcPts val="600"/>
              </a:spcAft>
            </a:pPr>
            <a:r>
              <a:rPr lang="it-IT" sz="2400" dirty="0"/>
              <a:t>Esso sarà eseguito a regola d’arte nel rispetto delle disposizioni di prevenzioni incendi.</a:t>
            </a:r>
          </a:p>
          <a:p>
            <a:pPr algn="just">
              <a:spcBef>
                <a:spcPts val="600"/>
              </a:spcBef>
              <a:spcAft>
                <a:spcPts val="600"/>
              </a:spcAft>
            </a:pPr>
            <a:r>
              <a:rPr lang="it-IT" sz="2400" dirty="0"/>
              <a:t>Non vi è specifica normativa che regolamenta l’attività di centrale termica “</a:t>
            </a:r>
            <a:r>
              <a:rPr lang="it-IT" sz="2400" i="1" dirty="0">
                <a:solidFill>
                  <a:srgbClr val="FF0000"/>
                </a:solidFill>
              </a:rPr>
              <a:t>alimentata a  combustibile solido, ma per analogia</a:t>
            </a:r>
            <a:r>
              <a:rPr lang="it-IT" sz="2400" dirty="0"/>
              <a:t>”, per quanto possibile, si ritiene corretto attenersi alle disposizioni di prevenzione incendi indicate nel</a:t>
            </a:r>
          </a:p>
          <a:p>
            <a:pPr marL="457200" indent="-457200" algn="just">
              <a:spcBef>
                <a:spcPts val="600"/>
              </a:spcBef>
              <a:spcAft>
                <a:spcPts val="600"/>
              </a:spcAft>
              <a:buFont typeface="Arial" pitchFamily="34" charset="0"/>
              <a:buChar char="•"/>
            </a:pPr>
            <a:r>
              <a:rPr lang="it-IT" sz="2400" i="1" dirty="0">
                <a:solidFill>
                  <a:srgbClr val="FF0000"/>
                </a:solidFill>
              </a:rPr>
              <a:t>Decreto 28 aprile 2005 “Approvazione della regola tecnica di prevenzione incendi per la progettazione, la costruzione e l’esercizio degli impianti alimentati a combustibili liquidi</a:t>
            </a:r>
            <a:endParaRPr lang="it-IT" sz="2400" dirty="0">
              <a:solidFill>
                <a:srgbClr val="FF0000"/>
              </a:solidFill>
            </a:endParaRPr>
          </a:p>
        </p:txBody>
      </p:sp>
      <p:sp>
        <p:nvSpPr>
          <p:cNvPr id="2" name="Segnaposto numero diapositiva 1">
            <a:extLst>
              <a:ext uri="{FF2B5EF4-FFF2-40B4-BE49-F238E27FC236}">
                <a16:creationId xmlns:a16="http://schemas.microsoft.com/office/drawing/2014/main" id="{42ADCCF8-09B4-46A1-F49A-CEBED8987B40}"/>
              </a:ext>
            </a:extLst>
          </p:cNvPr>
          <p:cNvSpPr>
            <a:spLocks noGrp="1"/>
          </p:cNvSpPr>
          <p:nvPr>
            <p:ph type="sldNum" sz="quarter" idx="12"/>
          </p:nvPr>
        </p:nvSpPr>
        <p:spPr/>
        <p:txBody>
          <a:bodyPr/>
          <a:lstStyle/>
          <a:p>
            <a:fld id="{85A3FA0B-1005-46EB-B245-375B965F7AD9}" type="slidenum">
              <a:rPr lang="it-IT" smtClean="0"/>
              <a:t>68</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6" name="Rettangolo 5"/>
          <p:cNvSpPr/>
          <p:nvPr/>
        </p:nvSpPr>
        <p:spPr>
          <a:xfrm>
            <a:off x="429279" y="2192791"/>
            <a:ext cx="11305320" cy="2462213"/>
          </a:xfrm>
          <a:prstGeom prst="rect">
            <a:avLst/>
          </a:prstGeom>
        </p:spPr>
        <p:txBody>
          <a:bodyPr wrap="square" anchor="ctr">
            <a:spAutoFit/>
          </a:bodyPr>
          <a:lstStyle/>
          <a:p>
            <a:pPr algn="just">
              <a:spcBef>
                <a:spcPts val="600"/>
              </a:spcBef>
              <a:spcAft>
                <a:spcPts val="600"/>
              </a:spcAft>
            </a:pPr>
            <a:r>
              <a:rPr lang="it-IT" sz="2400" i="1" dirty="0">
                <a:solidFill>
                  <a:srgbClr val="FF0000"/>
                </a:solidFill>
              </a:rPr>
              <a:t>Aperture di ventilazione</a:t>
            </a:r>
          </a:p>
          <a:p>
            <a:pPr marL="457200" indent="-457200" algn="just">
              <a:spcBef>
                <a:spcPts val="600"/>
              </a:spcBef>
              <a:spcAft>
                <a:spcPts val="600"/>
              </a:spcAft>
              <a:buFont typeface="Arial" pitchFamily="34" charset="0"/>
              <a:buChar char="•"/>
            </a:pPr>
            <a:r>
              <a:rPr lang="it-IT" sz="2400" dirty="0"/>
              <a:t>L'aerazione naturale del locale destinato a Centrale Termica sarà costituita da un apertura ricavata sulla parete, di lunghezza non inferiore a </a:t>
            </a:r>
            <a:r>
              <a:rPr lang="it-IT" sz="2400" i="1" dirty="0">
                <a:solidFill>
                  <a:srgbClr val="FF0000"/>
                </a:solidFill>
              </a:rPr>
              <a:t>15%</a:t>
            </a:r>
            <a:r>
              <a:rPr lang="it-IT" sz="2400" dirty="0"/>
              <a:t> del perimetro, confinante con intercapedine ad uso esclusivo, con larghezza di </a:t>
            </a:r>
            <a:r>
              <a:rPr lang="it-IT" sz="2400" i="1" dirty="0">
                <a:solidFill>
                  <a:srgbClr val="FF0000"/>
                </a:solidFill>
              </a:rPr>
              <a:t>60 cm </a:t>
            </a:r>
            <a:r>
              <a:rPr lang="it-IT" sz="2400" dirty="0"/>
              <a:t>attestata superiormente su spazio a cielo libero, con griglia metallica garantendo una superficie di aerazione almeno pari a e comunque </a:t>
            </a:r>
            <a:r>
              <a:rPr lang="it-IT" sz="2400" i="1" dirty="0">
                <a:solidFill>
                  <a:srgbClr val="FF0000"/>
                </a:solidFill>
              </a:rPr>
              <a:t>≥ a 2500 cm</a:t>
            </a:r>
            <a:r>
              <a:rPr lang="it-IT" sz="2400" i="1" baseline="30000" dirty="0">
                <a:solidFill>
                  <a:srgbClr val="FF0000"/>
                </a:solidFill>
              </a:rPr>
              <a:t>2</a:t>
            </a:r>
            <a:endParaRPr lang="it-IT" sz="2400" i="1" dirty="0">
              <a:solidFill>
                <a:srgbClr val="FF0000"/>
              </a:solidFill>
            </a:endParaRPr>
          </a:p>
        </p:txBody>
      </p:sp>
      <p:sp>
        <p:nvSpPr>
          <p:cNvPr id="2" name="Segnaposto numero diapositiva 1">
            <a:extLst>
              <a:ext uri="{FF2B5EF4-FFF2-40B4-BE49-F238E27FC236}">
                <a16:creationId xmlns:a16="http://schemas.microsoft.com/office/drawing/2014/main" id="{849CFABC-EC20-A63D-2308-15AF66EFB9D7}"/>
              </a:ext>
            </a:extLst>
          </p:cNvPr>
          <p:cNvSpPr>
            <a:spLocks noGrp="1"/>
          </p:cNvSpPr>
          <p:nvPr>
            <p:ph type="sldNum" sz="quarter" idx="12"/>
          </p:nvPr>
        </p:nvSpPr>
        <p:spPr/>
        <p:txBody>
          <a:bodyPr/>
          <a:lstStyle/>
          <a:p>
            <a:fld id="{85A3FA0B-1005-46EB-B245-375B965F7AD9}" type="slidenum">
              <a:rPr lang="it-IT" smtClean="0"/>
              <a:t>69</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Segnaposto contenuto 1">
            <a:extLst>
              <a:ext uri="{FF2B5EF4-FFF2-40B4-BE49-F238E27FC236}">
                <a16:creationId xmlns:a16="http://schemas.microsoft.com/office/drawing/2014/main" id="{0B5D7D54-0819-02A2-4179-F0F890039444}"/>
              </a:ext>
            </a:extLst>
          </p:cNvPr>
          <p:cNvSpPr txBox="1">
            <a:spLocks/>
          </p:cNvSpPr>
          <p:nvPr/>
        </p:nvSpPr>
        <p:spPr>
          <a:xfrm>
            <a:off x="5222713" y="428918"/>
            <a:ext cx="1762552" cy="504336"/>
          </a:xfrm>
          <a:prstGeom prst="rect">
            <a:avLst/>
          </a:prstGeom>
        </p:spPr>
        <p:txBody>
          <a:bodyPr anchor="ctr">
            <a:noAutofit/>
          </a:bodyPr>
          <a:lstStyle/>
          <a:p>
            <a:pPr algn="ctr">
              <a:spcBef>
                <a:spcPts val="600"/>
              </a:spcBef>
              <a:spcAft>
                <a:spcPts val="600"/>
              </a:spcAft>
            </a:pPr>
            <a:r>
              <a:rPr lang="it-IT" sz="2800" b="1" dirty="0">
                <a:ln>
                  <a:solidFill>
                    <a:sysClr val="windowText" lastClr="000000"/>
                  </a:solidFill>
                </a:ln>
                <a:solidFill>
                  <a:srgbClr val="C00000"/>
                </a:solidFill>
              </a:rPr>
              <a:t>Definizioni</a:t>
            </a:r>
          </a:p>
        </p:txBody>
      </p:sp>
      <p:sp>
        <p:nvSpPr>
          <p:cNvPr id="7" name="Segnaposto contenuto 1">
            <a:extLst>
              <a:ext uri="{FF2B5EF4-FFF2-40B4-BE49-F238E27FC236}">
                <a16:creationId xmlns:a16="http://schemas.microsoft.com/office/drawing/2014/main" id="{EB7E09BD-ED78-160D-805B-101B6A2A8406}"/>
              </a:ext>
            </a:extLst>
          </p:cNvPr>
          <p:cNvSpPr txBox="1">
            <a:spLocks/>
          </p:cNvSpPr>
          <p:nvPr/>
        </p:nvSpPr>
        <p:spPr>
          <a:xfrm>
            <a:off x="440832" y="1263190"/>
            <a:ext cx="11329190" cy="4355183"/>
          </a:xfrm>
          <a:prstGeom prst="rect">
            <a:avLst/>
          </a:prstGeom>
        </p:spPr>
        <p:txBody>
          <a:bodyPr anchor="ctr">
            <a:noAutofit/>
          </a:bodyPr>
          <a:lstStyle/>
          <a:p>
            <a:pPr algn="just">
              <a:spcBef>
                <a:spcPts val="600"/>
              </a:spcBef>
              <a:spcAft>
                <a:spcPts val="600"/>
              </a:spcAft>
            </a:pPr>
            <a:r>
              <a:rPr lang="it-IT" sz="2400" i="1" dirty="0">
                <a:solidFill>
                  <a:srgbClr val="FF0000"/>
                </a:solidFill>
              </a:rPr>
              <a:t>Apertura di ventilazione</a:t>
            </a:r>
          </a:p>
          <a:p>
            <a:pPr algn="just">
              <a:spcBef>
                <a:spcPts val="600"/>
              </a:spcBef>
              <a:spcAft>
                <a:spcPts val="600"/>
              </a:spcAft>
            </a:pPr>
            <a:r>
              <a:rPr lang="it-IT" sz="2400" dirty="0"/>
              <a:t>è definita come un’apertura realizzata con connessioni dirette fra griglia di ingresso e griglia di uscita per l’afflusso di aria comburente</a:t>
            </a:r>
          </a:p>
          <a:p>
            <a:pPr algn="just">
              <a:spcBef>
                <a:spcPts val="600"/>
              </a:spcBef>
              <a:spcAft>
                <a:spcPts val="600"/>
              </a:spcAft>
            </a:pPr>
            <a:r>
              <a:rPr lang="it-IT" sz="2400" b="1" i="1" dirty="0">
                <a:ln>
                  <a:solidFill>
                    <a:sysClr val="windowText" lastClr="000000"/>
                  </a:solidFill>
                </a:ln>
                <a:solidFill>
                  <a:srgbClr val="C00000"/>
                </a:solidFill>
              </a:rPr>
              <a:t>N.B.:</a:t>
            </a:r>
          </a:p>
          <a:p>
            <a:pPr algn="just">
              <a:spcBef>
                <a:spcPts val="600"/>
              </a:spcBef>
              <a:spcAft>
                <a:spcPts val="600"/>
              </a:spcAft>
            </a:pPr>
            <a:r>
              <a:rPr lang="it-IT" sz="2400" dirty="0"/>
              <a:t>Per gli impianti soggetti alla regola tecnica secondo il decreto del Ministero dell’interno 28 aprile 2005, laddove il decreto si riferisce a “aperture di aerazione”, le stesse, ai fini della presente norma, sono da intendersi aperture di ventilazione secondo la presente definizione:</a:t>
            </a:r>
          </a:p>
          <a:p>
            <a:pPr marL="457200" indent="-457200" algn="just">
              <a:spcBef>
                <a:spcPts val="600"/>
              </a:spcBef>
              <a:spcAft>
                <a:spcPts val="600"/>
              </a:spcAft>
              <a:buFont typeface="Arial" panose="020B0604020202020204" pitchFamily="34" charset="0"/>
              <a:buChar char="•"/>
            </a:pPr>
            <a:r>
              <a:rPr lang="it-IT" sz="2400" dirty="0"/>
              <a:t>I locali devono essere dotati di una o più aperture permanenti di aerazione realizzate su pareti esterne</a:t>
            </a:r>
          </a:p>
        </p:txBody>
      </p:sp>
      <p:sp>
        <p:nvSpPr>
          <p:cNvPr id="3" name="Segnaposto numero diapositiva 2">
            <a:extLst>
              <a:ext uri="{FF2B5EF4-FFF2-40B4-BE49-F238E27FC236}">
                <a16:creationId xmlns:a16="http://schemas.microsoft.com/office/drawing/2014/main" id="{5B902CD3-C4F4-E670-BA79-0D47797C26A4}"/>
              </a:ext>
            </a:extLst>
          </p:cNvPr>
          <p:cNvSpPr>
            <a:spLocks noGrp="1"/>
          </p:cNvSpPr>
          <p:nvPr>
            <p:ph type="sldNum" sz="quarter" idx="12"/>
          </p:nvPr>
        </p:nvSpPr>
        <p:spPr/>
        <p:txBody>
          <a:bodyPr/>
          <a:lstStyle/>
          <a:p>
            <a:fld id="{85A3FA0B-1005-46EB-B245-375B965F7AD9}" type="slidenum">
              <a:rPr lang="it-IT" smtClean="0"/>
              <a:t>7</a:t>
            </a:fld>
            <a:endParaRPr lang="it-IT"/>
          </a:p>
        </p:txBody>
      </p:sp>
    </p:spTree>
    <p:extLst>
      <p:ext uri="{BB962C8B-B14F-4D97-AF65-F5344CB8AC3E}">
        <p14:creationId xmlns:p14="http://schemas.microsoft.com/office/powerpoint/2010/main" val="373039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6" name="Rettangolo 5"/>
          <p:cNvSpPr/>
          <p:nvPr/>
        </p:nvSpPr>
        <p:spPr>
          <a:xfrm>
            <a:off x="429279" y="1885019"/>
            <a:ext cx="11305320" cy="3077766"/>
          </a:xfrm>
          <a:prstGeom prst="rect">
            <a:avLst/>
          </a:prstGeom>
        </p:spPr>
        <p:txBody>
          <a:bodyPr wrap="square" anchor="ctr">
            <a:spAutoFit/>
          </a:bodyPr>
          <a:lstStyle/>
          <a:p>
            <a:pPr algn="just">
              <a:spcBef>
                <a:spcPts val="600"/>
              </a:spcBef>
              <a:spcAft>
                <a:spcPts val="600"/>
              </a:spcAft>
            </a:pPr>
            <a:r>
              <a:rPr lang="it-IT" sz="2400" i="1" dirty="0">
                <a:solidFill>
                  <a:srgbClr val="FF0000"/>
                </a:solidFill>
              </a:rPr>
              <a:t>Aperture di ventilazione</a:t>
            </a:r>
          </a:p>
          <a:p>
            <a:pPr marL="457200" indent="-457200" algn="just">
              <a:spcBef>
                <a:spcPts val="600"/>
              </a:spcBef>
              <a:spcAft>
                <a:spcPts val="600"/>
              </a:spcAft>
              <a:buFont typeface="Arial" pitchFamily="34" charset="0"/>
              <a:buChar char="•"/>
            </a:pPr>
            <a:r>
              <a:rPr lang="it-IT" sz="2400" dirty="0"/>
              <a:t>Dati centrale termica</a:t>
            </a:r>
          </a:p>
          <a:p>
            <a:pPr marL="914400" lvl="1" indent="-457200" algn="just">
              <a:spcBef>
                <a:spcPts val="600"/>
              </a:spcBef>
              <a:spcAft>
                <a:spcPts val="600"/>
              </a:spcAft>
              <a:buFont typeface="Arial" pitchFamily="34" charset="0"/>
              <a:buChar char="•"/>
            </a:pPr>
            <a:r>
              <a:rPr lang="it-IT" sz="2400" dirty="0"/>
              <a:t>superficie in pianta 115,37 m²</a:t>
            </a:r>
          </a:p>
          <a:p>
            <a:pPr marL="914400" lvl="1" indent="-457200" algn="just">
              <a:spcBef>
                <a:spcPts val="600"/>
              </a:spcBef>
              <a:spcAft>
                <a:spcPts val="600"/>
              </a:spcAft>
              <a:buFont typeface="Arial" pitchFamily="34" charset="0"/>
              <a:buChar char="•"/>
            </a:pPr>
            <a:r>
              <a:rPr lang="it-IT" sz="2400" dirty="0"/>
              <a:t>potenza generatore 900 kW</a:t>
            </a:r>
          </a:p>
          <a:p>
            <a:pPr marL="0" lvl="1" algn="just">
              <a:spcBef>
                <a:spcPts val="600"/>
              </a:spcBef>
              <a:spcAft>
                <a:spcPts val="600"/>
              </a:spcAft>
            </a:pPr>
            <a:r>
              <a:rPr lang="it-IT" sz="2400" dirty="0"/>
              <a:t>La superficie di aerazione minima richiesta sarà pari a</a:t>
            </a:r>
          </a:p>
          <a:p>
            <a:pPr marL="0" lvl="1" algn="just">
              <a:spcBef>
                <a:spcPts val="600"/>
              </a:spcBef>
              <a:spcAft>
                <a:spcPts val="600"/>
              </a:spcAft>
            </a:pPr>
            <a:r>
              <a:rPr lang="it-IT" sz="2400" b="1" i="1" u="sng" dirty="0">
                <a:solidFill>
                  <a:srgbClr val="FF0000"/>
                </a:solidFill>
              </a:rPr>
              <a:t>S = 900*9 = 8100cm</a:t>
            </a:r>
            <a:r>
              <a:rPr lang="it-IT" sz="2400" b="1" i="1" u="sng" baseline="30000" dirty="0">
                <a:solidFill>
                  <a:srgbClr val="FF0000"/>
                </a:solidFill>
              </a:rPr>
              <a:t>2</a:t>
            </a:r>
          </a:p>
        </p:txBody>
      </p:sp>
      <p:sp>
        <p:nvSpPr>
          <p:cNvPr id="2" name="Segnaposto numero diapositiva 1">
            <a:extLst>
              <a:ext uri="{FF2B5EF4-FFF2-40B4-BE49-F238E27FC236}">
                <a16:creationId xmlns:a16="http://schemas.microsoft.com/office/drawing/2014/main" id="{14BCE55D-D501-FCD6-436A-C221FFCF40E0}"/>
              </a:ext>
            </a:extLst>
          </p:cNvPr>
          <p:cNvSpPr>
            <a:spLocks noGrp="1"/>
          </p:cNvSpPr>
          <p:nvPr>
            <p:ph type="sldNum" sz="quarter" idx="12"/>
          </p:nvPr>
        </p:nvSpPr>
        <p:spPr/>
        <p:txBody>
          <a:bodyPr/>
          <a:lstStyle/>
          <a:p>
            <a:fld id="{85A3FA0B-1005-46EB-B245-375B965F7AD9}" type="slidenum">
              <a:rPr lang="it-IT" smtClean="0"/>
              <a:t>70</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2"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Rettangolo 4"/>
          <p:cNvSpPr/>
          <p:nvPr/>
        </p:nvSpPr>
        <p:spPr>
          <a:xfrm>
            <a:off x="429279" y="2377461"/>
            <a:ext cx="11305320" cy="2092881"/>
          </a:xfrm>
          <a:prstGeom prst="rect">
            <a:avLst/>
          </a:prstGeom>
        </p:spPr>
        <p:txBody>
          <a:bodyPr wrap="square" anchor="ctr">
            <a:spAutoFit/>
          </a:bodyPr>
          <a:lstStyle/>
          <a:p>
            <a:pPr marL="457200" indent="-457200" algn="just">
              <a:spcBef>
                <a:spcPts val="600"/>
              </a:spcBef>
              <a:spcAft>
                <a:spcPts val="600"/>
              </a:spcAft>
              <a:buFont typeface="Arial" pitchFamily="34" charset="0"/>
              <a:buChar char="•"/>
            </a:pPr>
            <a:r>
              <a:rPr lang="it-IT" sz="2400" dirty="0"/>
              <a:t>Tale superficie di aerazione verrà ottenuta per mezzo della porta di accesso alla centrale termica e per mezzo di un’apertura realizzata sulla parete confinante con intercapedine larga </a:t>
            </a:r>
            <a:r>
              <a:rPr lang="it-IT" sz="2400" i="1" dirty="0">
                <a:solidFill>
                  <a:srgbClr val="FF0000"/>
                </a:solidFill>
              </a:rPr>
              <a:t>80 cm </a:t>
            </a:r>
            <a:r>
              <a:rPr lang="it-IT" sz="2400" dirty="0"/>
              <a:t>grigliata in copertura</a:t>
            </a:r>
          </a:p>
          <a:p>
            <a:pPr marL="457200" indent="-457200" algn="just">
              <a:spcBef>
                <a:spcPts val="600"/>
              </a:spcBef>
              <a:spcAft>
                <a:spcPts val="600"/>
              </a:spcAft>
              <a:buFont typeface="Arial" pitchFamily="34" charset="0"/>
              <a:buChar char="•"/>
            </a:pPr>
            <a:r>
              <a:rPr lang="it-IT" sz="2400" dirty="0"/>
              <a:t>Dalla porta otteniamo una ventilazione pari a </a:t>
            </a:r>
            <a:r>
              <a:rPr lang="it-IT" sz="2400" i="1" dirty="0">
                <a:solidFill>
                  <a:srgbClr val="FF0000"/>
                </a:solidFill>
              </a:rPr>
              <a:t>3404 cm</a:t>
            </a:r>
            <a:r>
              <a:rPr lang="it-IT" sz="2400" i="1" baseline="30000" dirty="0">
                <a:solidFill>
                  <a:srgbClr val="FF0000"/>
                </a:solidFill>
              </a:rPr>
              <a:t>2</a:t>
            </a:r>
            <a:r>
              <a:rPr lang="it-IT" sz="2400" dirty="0"/>
              <a:t> e dall’apertura su parete perimetrale </a:t>
            </a:r>
            <a:r>
              <a:rPr lang="it-IT" sz="2400" i="1" dirty="0">
                <a:solidFill>
                  <a:srgbClr val="FF0000"/>
                </a:solidFill>
              </a:rPr>
              <a:t>5000 cm</a:t>
            </a:r>
            <a:r>
              <a:rPr lang="it-IT" sz="2400" i="1" baseline="30000" dirty="0">
                <a:solidFill>
                  <a:srgbClr val="FF0000"/>
                </a:solidFill>
              </a:rPr>
              <a:t>2</a:t>
            </a:r>
          </a:p>
        </p:txBody>
      </p:sp>
      <p:sp>
        <p:nvSpPr>
          <p:cNvPr id="2" name="Segnaposto numero diapositiva 1">
            <a:extLst>
              <a:ext uri="{FF2B5EF4-FFF2-40B4-BE49-F238E27FC236}">
                <a16:creationId xmlns:a16="http://schemas.microsoft.com/office/drawing/2014/main" id="{13131CC3-2BF2-705E-3EE2-C8E98ABE172B}"/>
              </a:ext>
            </a:extLst>
          </p:cNvPr>
          <p:cNvSpPr>
            <a:spLocks noGrp="1"/>
          </p:cNvSpPr>
          <p:nvPr>
            <p:ph type="sldNum" sz="quarter" idx="12"/>
          </p:nvPr>
        </p:nvSpPr>
        <p:spPr/>
        <p:txBody>
          <a:bodyPr/>
          <a:lstStyle/>
          <a:p>
            <a:fld id="{85A3FA0B-1005-46EB-B245-375B965F7AD9}" type="slidenum">
              <a:rPr lang="it-IT" smtClean="0"/>
              <a:t>71</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Rettangolo 4"/>
          <p:cNvSpPr/>
          <p:nvPr/>
        </p:nvSpPr>
        <p:spPr>
          <a:xfrm>
            <a:off x="429279" y="2209506"/>
            <a:ext cx="11305320" cy="2400657"/>
          </a:xfrm>
          <a:prstGeom prst="rect">
            <a:avLst/>
          </a:prstGeom>
        </p:spPr>
        <p:txBody>
          <a:bodyPr wrap="square" anchor="ctr">
            <a:spAutoFit/>
          </a:bodyPr>
          <a:lstStyle/>
          <a:p>
            <a:pPr algn="just">
              <a:spcBef>
                <a:spcPts val="600"/>
              </a:spcBef>
              <a:spcAft>
                <a:spcPts val="600"/>
              </a:spcAft>
            </a:pPr>
            <a:r>
              <a:rPr lang="it-IT" sz="2400" i="1" dirty="0">
                <a:solidFill>
                  <a:srgbClr val="FF0000"/>
                </a:solidFill>
              </a:rPr>
              <a:t>Deposito di cippato</a:t>
            </a:r>
          </a:p>
          <a:p>
            <a:pPr marL="457200" indent="-457200" algn="just">
              <a:spcBef>
                <a:spcPts val="600"/>
              </a:spcBef>
              <a:spcAft>
                <a:spcPts val="600"/>
              </a:spcAft>
              <a:buFont typeface="Arial" pitchFamily="34" charset="0"/>
              <a:buChar char="•"/>
            </a:pPr>
            <a:r>
              <a:rPr lang="it-IT" sz="2400" dirty="0"/>
              <a:t>Ubicazione</a:t>
            </a:r>
          </a:p>
          <a:p>
            <a:pPr marL="914400" lvl="1" indent="-457200" algn="just">
              <a:spcBef>
                <a:spcPts val="600"/>
              </a:spcBef>
              <a:spcAft>
                <a:spcPts val="600"/>
              </a:spcAft>
              <a:buFont typeface="Arial" pitchFamily="34" charset="0"/>
              <a:buChar char="•"/>
            </a:pPr>
            <a:r>
              <a:rPr lang="it-IT" sz="2400" dirty="0"/>
              <a:t>Per l’alimentazione della centrale termica sarà presente un locale ricavato in calcestruzzo in posizione seminterrata adiacente alla centrale termica.</a:t>
            </a:r>
          </a:p>
          <a:p>
            <a:pPr marL="914400" lvl="1" indent="-457200" algn="just">
              <a:spcBef>
                <a:spcPts val="600"/>
              </a:spcBef>
              <a:spcAft>
                <a:spcPts val="600"/>
              </a:spcAft>
              <a:buFont typeface="Arial" pitchFamily="34" charset="0"/>
              <a:buChar char="•"/>
            </a:pPr>
            <a:r>
              <a:rPr lang="it-IT" sz="2400" dirty="0"/>
              <a:t>Il deposito presenterà una resistenza al fuoco </a:t>
            </a:r>
            <a:r>
              <a:rPr lang="it-IT" sz="2400" i="1" dirty="0">
                <a:solidFill>
                  <a:srgbClr val="FF0000"/>
                </a:solidFill>
              </a:rPr>
              <a:t>REI180</a:t>
            </a:r>
            <a:r>
              <a:rPr lang="it-IT" sz="2400" dirty="0"/>
              <a:t>.</a:t>
            </a:r>
            <a:endParaRPr lang="it-IT" sz="2400" baseline="30000" dirty="0">
              <a:solidFill>
                <a:srgbClr val="000000"/>
              </a:solidFill>
            </a:endParaRPr>
          </a:p>
        </p:txBody>
      </p:sp>
      <p:sp>
        <p:nvSpPr>
          <p:cNvPr id="2" name="Segnaposto numero diapositiva 1">
            <a:extLst>
              <a:ext uri="{FF2B5EF4-FFF2-40B4-BE49-F238E27FC236}">
                <a16:creationId xmlns:a16="http://schemas.microsoft.com/office/drawing/2014/main" id="{7E5933A1-C9EB-F230-9230-EA8426FF955D}"/>
              </a:ext>
            </a:extLst>
          </p:cNvPr>
          <p:cNvSpPr>
            <a:spLocks noGrp="1"/>
          </p:cNvSpPr>
          <p:nvPr>
            <p:ph type="sldNum" sz="quarter" idx="12"/>
          </p:nvPr>
        </p:nvSpPr>
        <p:spPr/>
        <p:txBody>
          <a:bodyPr/>
          <a:lstStyle/>
          <a:p>
            <a:fld id="{85A3FA0B-1005-46EB-B245-375B965F7AD9}" type="slidenum">
              <a:rPr lang="it-IT" smtClean="0"/>
              <a:t>72</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Rettangolo 4"/>
          <p:cNvSpPr/>
          <p:nvPr/>
        </p:nvSpPr>
        <p:spPr>
          <a:xfrm>
            <a:off x="429279" y="1592635"/>
            <a:ext cx="11305320" cy="3662541"/>
          </a:xfrm>
          <a:prstGeom prst="rect">
            <a:avLst/>
          </a:prstGeom>
        </p:spPr>
        <p:txBody>
          <a:bodyPr wrap="square" anchor="ctr">
            <a:spAutoFit/>
          </a:bodyPr>
          <a:lstStyle/>
          <a:p>
            <a:pPr algn="just">
              <a:spcBef>
                <a:spcPts val="600"/>
              </a:spcBef>
              <a:spcAft>
                <a:spcPts val="600"/>
              </a:spcAft>
            </a:pPr>
            <a:r>
              <a:rPr lang="it-IT" sz="2400" i="1" dirty="0">
                <a:solidFill>
                  <a:srgbClr val="FF0000"/>
                </a:solidFill>
              </a:rPr>
              <a:t>Capacità</a:t>
            </a:r>
          </a:p>
          <a:p>
            <a:pPr marL="457200" indent="-457200" algn="just">
              <a:spcBef>
                <a:spcPts val="600"/>
              </a:spcBef>
              <a:spcAft>
                <a:spcPts val="600"/>
              </a:spcAft>
              <a:buFont typeface="Arial" pitchFamily="34" charset="0"/>
              <a:buChar char="•"/>
            </a:pPr>
            <a:r>
              <a:rPr lang="it-IT" sz="2400" dirty="0"/>
              <a:t>Il locale di stoccaggio avrà dimensioni di “</a:t>
            </a:r>
            <a:r>
              <a:rPr lang="it-IT" sz="2400" i="1" dirty="0">
                <a:solidFill>
                  <a:srgbClr val="FF0000"/>
                </a:solidFill>
              </a:rPr>
              <a:t>6.60 x 7.00 m</a:t>
            </a:r>
            <a:r>
              <a:rPr lang="it-IT" sz="2400" dirty="0"/>
              <a:t>” con altezza di </a:t>
            </a:r>
            <a:r>
              <a:rPr lang="it-IT" sz="2400" i="1" dirty="0">
                <a:solidFill>
                  <a:srgbClr val="FF0000"/>
                </a:solidFill>
              </a:rPr>
              <a:t>4.00 m</a:t>
            </a:r>
            <a:r>
              <a:rPr lang="it-IT" sz="2400" dirty="0"/>
              <a:t>.</a:t>
            </a:r>
          </a:p>
          <a:p>
            <a:pPr marL="457200" indent="-457200" algn="just">
              <a:spcBef>
                <a:spcPts val="600"/>
              </a:spcBef>
              <a:spcAft>
                <a:spcPts val="600"/>
              </a:spcAft>
            </a:pPr>
            <a:r>
              <a:rPr lang="it-IT" sz="2400" dirty="0"/>
              <a:t>	Il decreto preso a riferimento </a:t>
            </a:r>
            <a:r>
              <a:rPr lang="it-IT" sz="2400" i="1" dirty="0">
                <a:solidFill>
                  <a:srgbClr val="FF0000"/>
                </a:solidFill>
              </a:rPr>
              <a:t>non include indicazioni </a:t>
            </a:r>
            <a:r>
              <a:rPr lang="it-IT" sz="2400" dirty="0"/>
              <a:t>in merito alla ventilazione del locale a deposito del cippato, tuttavia è stata predisposta un’apertura grigliata sulla facciata sud di </a:t>
            </a:r>
            <a:r>
              <a:rPr lang="it-IT" sz="2400" i="1" dirty="0">
                <a:solidFill>
                  <a:srgbClr val="FF0000"/>
                </a:solidFill>
              </a:rPr>
              <a:t>0,6 m</a:t>
            </a:r>
            <a:r>
              <a:rPr lang="it-IT" sz="2400" i="1" baseline="30000" dirty="0">
                <a:solidFill>
                  <a:srgbClr val="FF0000"/>
                </a:solidFill>
              </a:rPr>
              <a:t>2</a:t>
            </a:r>
            <a:endParaRPr lang="it-IT" sz="2400" dirty="0"/>
          </a:p>
          <a:p>
            <a:pPr marL="457200" indent="-457200" algn="just">
              <a:spcBef>
                <a:spcPts val="600"/>
              </a:spcBef>
              <a:spcAft>
                <a:spcPts val="600"/>
              </a:spcAft>
            </a:pPr>
            <a:r>
              <a:rPr lang="it-IT" sz="2400" dirty="0"/>
              <a:t>	Il deposito non è soggetto al controllo di prevenzione incendi in quanto non supera i </a:t>
            </a:r>
            <a:r>
              <a:rPr lang="it-IT" sz="2400" i="1" dirty="0">
                <a:solidFill>
                  <a:srgbClr val="FF0000"/>
                </a:solidFill>
              </a:rPr>
              <a:t>50.000 kg</a:t>
            </a:r>
            <a:r>
              <a:rPr lang="it-IT" sz="2400" dirty="0"/>
              <a:t>, supponendo infatti il carico massimo di </a:t>
            </a:r>
            <a:r>
              <a:rPr lang="it-IT" sz="2400" i="1" dirty="0">
                <a:solidFill>
                  <a:srgbClr val="FF0000"/>
                </a:solidFill>
              </a:rPr>
              <a:t>180 m</a:t>
            </a:r>
            <a:r>
              <a:rPr lang="it-IT" sz="2400" i="1" baseline="30000" dirty="0">
                <a:solidFill>
                  <a:srgbClr val="FF0000"/>
                </a:solidFill>
              </a:rPr>
              <a:t>3</a:t>
            </a:r>
            <a:r>
              <a:rPr lang="it-IT" sz="2400" dirty="0"/>
              <a:t>, essendo </a:t>
            </a:r>
          </a:p>
          <a:p>
            <a:pPr marL="457200" indent="-457200" algn="just">
              <a:spcBef>
                <a:spcPts val="600"/>
              </a:spcBef>
              <a:spcAft>
                <a:spcPts val="600"/>
              </a:spcAft>
            </a:pPr>
            <a:r>
              <a:rPr lang="it-IT" sz="2400" dirty="0"/>
              <a:t>	</a:t>
            </a:r>
            <a:r>
              <a:rPr lang="it-IT" sz="2400" i="1" u="sng" dirty="0">
                <a:solidFill>
                  <a:srgbClr val="FF0000"/>
                </a:solidFill>
              </a:rPr>
              <a:t>1 m</a:t>
            </a:r>
            <a:r>
              <a:rPr lang="it-IT" sz="2400" i="1" u="sng" baseline="30000" dirty="0">
                <a:solidFill>
                  <a:srgbClr val="FF0000"/>
                </a:solidFill>
              </a:rPr>
              <a:t>3</a:t>
            </a:r>
            <a:r>
              <a:rPr lang="it-IT" sz="2400" i="1" u="sng" dirty="0">
                <a:solidFill>
                  <a:srgbClr val="FF0000"/>
                </a:solidFill>
              </a:rPr>
              <a:t> di cippato = 230 kg si raggiunge un massimo di 48.600 kg</a:t>
            </a:r>
            <a:endParaRPr lang="it-IT" sz="2400" baseline="30000" dirty="0">
              <a:solidFill>
                <a:srgbClr val="000000"/>
              </a:solidFill>
            </a:endParaRPr>
          </a:p>
        </p:txBody>
      </p:sp>
      <p:sp>
        <p:nvSpPr>
          <p:cNvPr id="2" name="Segnaposto numero diapositiva 1">
            <a:extLst>
              <a:ext uri="{FF2B5EF4-FFF2-40B4-BE49-F238E27FC236}">
                <a16:creationId xmlns:a16="http://schemas.microsoft.com/office/drawing/2014/main" id="{B7FB4FAB-802C-301E-50F4-FA910BC5E6DA}"/>
              </a:ext>
            </a:extLst>
          </p:cNvPr>
          <p:cNvSpPr>
            <a:spLocks noGrp="1"/>
          </p:cNvSpPr>
          <p:nvPr>
            <p:ph type="sldNum" sz="quarter" idx="12"/>
          </p:nvPr>
        </p:nvSpPr>
        <p:spPr/>
        <p:txBody>
          <a:bodyPr/>
          <a:lstStyle/>
          <a:p>
            <a:fld id="{85A3FA0B-1005-46EB-B245-375B965F7AD9}" type="slidenum">
              <a:rPr lang="it-IT" smtClean="0"/>
              <a:t>73</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2"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5" name="Rettangolo 4"/>
          <p:cNvSpPr/>
          <p:nvPr/>
        </p:nvSpPr>
        <p:spPr>
          <a:xfrm>
            <a:off x="429279" y="1048977"/>
            <a:ext cx="11305320" cy="4693593"/>
          </a:xfrm>
          <a:prstGeom prst="rect">
            <a:avLst/>
          </a:prstGeom>
        </p:spPr>
        <p:txBody>
          <a:bodyPr wrap="square" anchor="ctr">
            <a:spAutoFit/>
          </a:bodyPr>
          <a:lstStyle/>
          <a:p>
            <a:pPr algn="just">
              <a:spcBef>
                <a:spcPts val="600"/>
              </a:spcBef>
              <a:spcAft>
                <a:spcPts val="600"/>
              </a:spcAft>
            </a:pPr>
            <a:r>
              <a:rPr lang="it-IT" sz="2400" i="1" dirty="0">
                <a:solidFill>
                  <a:srgbClr val="FF0000"/>
                </a:solidFill>
              </a:rPr>
              <a:t>Capacità</a:t>
            </a:r>
          </a:p>
          <a:p>
            <a:pPr algn="just">
              <a:spcBef>
                <a:spcPts val="600"/>
              </a:spcBef>
              <a:spcAft>
                <a:spcPts val="600"/>
              </a:spcAft>
            </a:pPr>
            <a:r>
              <a:rPr lang="it-IT" sz="2400" dirty="0"/>
              <a:t>Non essendoci nel decreto preso a riferimento una specifica limitazione sulla capacità di accumulo per i depositi di combustibile solido è stato ipotizzata la seguente riflessione:</a:t>
            </a:r>
          </a:p>
          <a:p>
            <a:pPr marL="457200" indent="-457200" algn="just">
              <a:spcBef>
                <a:spcPts val="600"/>
              </a:spcBef>
              <a:spcAft>
                <a:spcPts val="600"/>
              </a:spcAft>
              <a:buFont typeface="Arial" pitchFamily="34" charset="0"/>
              <a:buChar char="•"/>
            </a:pPr>
            <a:r>
              <a:rPr lang="it-IT" sz="2400" dirty="0"/>
              <a:t>il volume massimo previsto dal decreto preso a riferimento è pari a 100 m</a:t>
            </a:r>
            <a:r>
              <a:rPr lang="it-IT" sz="2400" baseline="30000" dirty="0"/>
              <a:t>3</a:t>
            </a:r>
            <a:r>
              <a:rPr lang="it-IT" sz="2400" dirty="0"/>
              <a:t> di combustibile liquido.</a:t>
            </a:r>
          </a:p>
          <a:p>
            <a:pPr marL="457200" indent="-457200" algn="just">
              <a:spcBef>
                <a:spcPts val="600"/>
              </a:spcBef>
              <a:spcAft>
                <a:spcPts val="600"/>
              </a:spcAft>
            </a:pPr>
            <a:r>
              <a:rPr lang="it-IT" sz="2400" dirty="0"/>
              <a:t>	Il cippato ha tuttavia un potere calorifero pari a 3150.00 kcal/kg, circa un terzo rispetto ai combustibili liquidi (ad esempio gasolio 10198.72 kcal/kg), pertanto si ipotizza di poter avere un deposito di circa 300 m</a:t>
            </a:r>
            <a:r>
              <a:rPr lang="it-IT" sz="2400" baseline="30000" dirty="0"/>
              <a:t>3</a:t>
            </a:r>
            <a:r>
              <a:rPr lang="it-IT" sz="2400" dirty="0"/>
              <a:t> di cippato. Tuttavia a livello cautelativo abbiamo mantenuto un volume massimo di accumulo di cippato pari a 180m</a:t>
            </a:r>
            <a:r>
              <a:rPr lang="it-IT" sz="2400" baseline="30000" dirty="0"/>
              <a:t>3</a:t>
            </a:r>
            <a:r>
              <a:rPr lang="it-IT" sz="2400" dirty="0"/>
              <a:t> per garantire comunque al palazzetto un rifornimento di combustibile minimo adeguato al volume da climatizzare.</a:t>
            </a:r>
            <a:endParaRPr lang="it-IT" sz="2400" baseline="30000" dirty="0">
              <a:solidFill>
                <a:srgbClr val="000000"/>
              </a:solidFill>
            </a:endParaRPr>
          </a:p>
        </p:txBody>
      </p:sp>
      <p:sp>
        <p:nvSpPr>
          <p:cNvPr id="2" name="Segnaposto numero diapositiva 1">
            <a:extLst>
              <a:ext uri="{FF2B5EF4-FFF2-40B4-BE49-F238E27FC236}">
                <a16:creationId xmlns:a16="http://schemas.microsoft.com/office/drawing/2014/main" id="{7162F87E-AD87-E2F4-DD89-81E9935F4650}"/>
              </a:ext>
            </a:extLst>
          </p:cNvPr>
          <p:cNvSpPr>
            <a:spLocks noGrp="1"/>
          </p:cNvSpPr>
          <p:nvPr>
            <p:ph type="sldNum" sz="quarter" idx="12"/>
          </p:nvPr>
        </p:nvSpPr>
        <p:spPr/>
        <p:txBody>
          <a:bodyPr/>
          <a:lstStyle/>
          <a:p>
            <a:fld id="{85A3FA0B-1005-46EB-B245-375B965F7AD9}" type="slidenum">
              <a:rPr lang="it-IT" smtClean="0"/>
              <a:t>74</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5" name="Rettangolo 4"/>
          <p:cNvSpPr/>
          <p:nvPr/>
        </p:nvSpPr>
        <p:spPr>
          <a:xfrm>
            <a:off x="429279" y="1917129"/>
            <a:ext cx="11305320" cy="2985433"/>
          </a:xfrm>
          <a:prstGeom prst="rect">
            <a:avLst/>
          </a:prstGeom>
        </p:spPr>
        <p:txBody>
          <a:bodyPr wrap="square" anchor="ctr">
            <a:spAutoFit/>
          </a:bodyPr>
          <a:lstStyle/>
          <a:p>
            <a:pPr algn="just">
              <a:spcBef>
                <a:spcPts val="600"/>
              </a:spcBef>
              <a:spcAft>
                <a:spcPts val="600"/>
              </a:spcAft>
            </a:pPr>
            <a:r>
              <a:rPr lang="it-IT" sz="2400" i="1" dirty="0">
                <a:solidFill>
                  <a:srgbClr val="FF0000"/>
                </a:solidFill>
              </a:rPr>
              <a:t>Caratteristiche</a:t>
            </a:r>
          </a:p>
          <a:p>
            <a:pPr marL="457200" indent="-457200" algn="just">
              <a:spcBef>
                <a:spcPts val="600"/>
              </a:spcBef>
              <a:spcAft>
                <a:spcPts val="600"/>
              </a:spcAft>
              <a:buFont typeface="Arial" pitchFamily="34" charset="0"/>
              <a:buChar char="•"/>
            </a:pPr>
            <a:r>
              <a:rPr lang="it-IT" sz="2400" dirty="0"/>
              <a:t>Il locale sarà seminterrato e nella parte superiore verrà installato un coperchio carrabile apribile manualmente per garantire l’accesso dall’alto e il rifornimento tramite carico da automezzo predisposto.</a:t>
            </a:r>
          </a:p>
          <a:p>
            <a:pPr marL="457200" indent="-457200" algn="just">
              <a:spcBef>
                <a:spcPts val="600"/>
              </a:spcBef>
              <a:spcAft>
                <a:spcPts val="600"/>
              </a:spcAft>
            </a:pPr>
            <a:r>
              <a:rPr lang="it-IT" sz="2400" dirty="0"/>
              <a:t>	Il deposito di cippato sarà separato dalla centrale termica tramite una muratura in c.l.s. e la comunicazione diretta per il trasferimento del combustibile dal deposito alla caldaia avverrà per mezzo di una coclea trasportatrice.</a:t>
            </a:r>
          </a:p>
        </p:txBody>
      </p:sp>
      <p:sp>
        <p:nvSpPr>
          <p:cNvPr id="2" name="Segnaposto numero diapositiva 1">
            <a:extLst>
              <a:ext uri="{FF2B5EF4-FFF2-40B4-BE49-F238E27FC236}">
                <a16:creationId xmlns:a16="http://schemas.microsoft.com/office/drawing/2014/main" id="{F1F192EE-1884-6253-8234-83105FA74EEC}"/>
              </a:ext>
            </a:extLst>
          </p:cNvPr>
          <p:cNvSpPr>
            <a:spLocks noGrp="1"/>
          </p:cNvSpPr>
          <p:nvPr>
            <p:ph type="sldNum" sz="quarter" idx="12"/>
          </p:nvPr>
        </p:nvSpPr>
        <p:spPr/>
        <p:txBody>
          <a:bodyPr/>
          <a:lstStyle/>
          <a:p>
            <a:fld id="{85A3FA0B-1005-46EB-B245-375B965F7AD9}" type="slidenum">
              <a:rPr lang="it-IT" smtClean="0"/>
              <a:t>75</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5" name="Rettangolo 4"/>
          <p:cNvSpPr/>
          <p:nvPr/>
        </p:nvSpPr>
        <p:spPr>
          <a:xfrm>
            <a:off x="429279" y="1655519"/>
            <a:ext cx="11305320" cy="3508653"/>
          </a:xfrm>
          <a:prstGeom prst="rect">
            <a:avLst/>
          </a:prstGeom>
        </p:spPr>
        <p:txBody>
          <a:bodyPr wrap="square" anchor="ctr">
            <a:spAutoFit/>
          </a:bodyPr>
          <a:lstStyle/>
          <a:p>
            <a:pPr algn="just">
              <a:spcBef>
                <a:spcPts val="600"/>
              </a:spcBef>
              <a:spcAft>
                <a:spcPts val="600"/>
              </a:spcAft>
            </a:pPr>
            <a:r>
              <a:rPr lang="it-IT" sz="2400" dirty="0"/>
              <a:t>Per garantire un’ adeguato controllo ed un livello di sicurezza congruo alla tipologia di attività verranno installati i seguenti dispositivi:</a:t>
            </a:r>
          </a:p>
          <a:p>
            <a:pPr marL="457200" indent="-457200" algn="just">
              <a:spcBef>
                <a:spcPts val="600"/>
              </a:spcBef>
              <a:spcAft>
                <a:spcPts val="600"/>
              </a:spcAft>
              <a:buFont typeface="Arial" pitchFamily="34" charset="0"/>
              <a:buChar char="•"/>
            </a:pPr>
            <a:r>
              <a:rPr lang="it-IT" sz="2400" dirty="0"/>
              <a:t>Getto d’acqua per interruzione comunicazione diretta tra deposito cippato e locale centrale termica.</a:t>
            </a:r>
          </a:p>
          <a:p>
            <a:pPr marL="457200" indent="-457200" algn="just">
              <a:spcBef>
                <a:spcPts val="600"/>
              </a:spcBef>
              <a:spcAft>
                <a:spcPts val="600"/>
              </a:spcAft>
            </a:pPr>
            <a:r>
              <a:rPr lang="it-IT" sz="2400" dirty="0"/>
              <a:t>	L’attivazione di tale flusso d’acqua sarà attivato tramite elettrovalvola comandata dai rivelatori di fumo e di calore installati in ambiente.</a:t>
            </a:r>
          </a:p>
          <a:p>
            <a:pPr marL="457200" indent="-457200" algn="just">
              <a:spcBef>
                <a:spcPts val="600"/>
              </a:spcBef>
              <a:spcAft>
                <a:spcPts val="600"/>
              </a:spcAft>
            </a:pPr>
            <a:r>
              <a:rPr lang="it-IT" sz="2400" dirty="0"/>
              <a:t>	Impianto sprinkler con testine termosensibili installato all’interno del locale deposito cippato.</a:t>
            </a:r>
            <a:endParaRPr lang="it-IT" sz="2400" baseline="30000" dirty="0">
              <a:solidFill>
                <a:srgbClr val="000000"/>
              </a:solidFill>
            </a:endParaRPr>
          </a:p>
        </p:txBody>
      </p:sp>
      <p:sp>
        <p:nvSpPr>
          <p:cNvPr id="2" name="Segnaposto numero diapositiva 1">
            <a:extLst>
              <a:ext uri="{FF2B5EF4-FFF2-40B4-BE49-F238E27FC236}">
                <a16:creationId xmlns:a16="http://schemas.microsoft.com/office/drawing/2014/main" id="{3EF8EDCE-CBFC-E7AB-7481-311B6322678C}"/>
              </a:ext>
            </a:extLst>
          </p:cNvPr>
          <p:cNvSpPr>
            <a:spLocks noGrp="1"/>
          </p:cNvSpPr>
          <p:nvPr>
            <p:ph type="sldNum" sz="quarter" idx="12"/>
          </p:nvPr>
        </p:nvSpPr>
        <p:spPr/>
        <p:txBody>
          <a:bodyPr/>
          <a:lstStyle/>
          <a:p>
            <a:fld id="{85A3FA0B-1005-46EB-B245-375B965F7AD9}" type="slidenum">
              <a:rPr lang="it-IT" smtClean="0"/>
              <a:t>76</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2"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2"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pic>
        <p:nvPicPr>
          <p:cNvPr id="5" name="Picture 2"/>
          <p:cNvPicPr>
            <a:picLocks noChangeAspect="1" noChangeArrowheads="1"/>
          </p:cNvPicPr>
          <p:nvPr/>
        </p:nvPicPr>
        <p:blipFill>
          <a:blip r:embed="rId2" cstate="print">
            <a:grayscl/>
          </a:blip>
          <a:srcRect/>
          <a:stretch>
            <a:fillRect/>
          </a:stretch>
        </p:blipFill>
        <p:spPr bwMode="auto">
          <a:xfrm>
            <a:off x="152405" y="2484841"/>
            <a:ext cx="11873345" cy="1897524"/>
          </a:xfrm>
          <a:prstGeom prst="rect">
            <a:avLst/>
          </a:prstGeom>
          <a:noFill/>
          <a:ln w="9525">
            <a:noFill/>
            <a:miter lim="800000"/>
            <a:headEnd/>
            <a:tailEnd/>
          </a:ln>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417E4A41-12E3-DB66-9E96-DD5E370978BF}"/>
              </a:ext>
            </a:extLst>
          </p:cNvPr>
          <p:cNvSpPr>
            <a:spLocks noGrp="1"/>
          </p:cNvSpPr>
          <p:nvPr>
            <p:ph type="sldNum" sz="quarter" idx="12"/>
          </p:nvPr>
        </p:nvSpPr>
        <p:spPr/>
        <p:txBody>
          <a:bodyPr/>
          <a:lstStyle/>
          <a:p>
            <a:fld id="{85A3FA0B-1005-46EB-B245-375B965F7AD9}" type="slidenum">
              <a:rPr lang="it-IT" smtClean="0"/>
              <a:t>77</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pic>
        <p:nvPicPr>
          <p:cNvPr id="5" name="Picture 2"/>
          <p:cNvPicPr>
            <a:picLocks noChangeAspect="1" noChangeArrowheads="1"/>
          </p:cNvPicPr>
          <p:nvPr/>
        </p:nvPicPr>
        <p:blipFill>
          <a:blip r:embed="rId2" cstate="print">
            <a:grayscl/>
          </a:blip>
          <a:srcRect/>
          <a:stretch>
            <a:fillRect/>
          </a:stretch>
        </p:blipFill>
        <p:spPr bwMode="auto">
          <a:xfrm>
            <a:off x="155656" y="2530383"/>
            <a:ext cx="11858625" cy="1779245"/>
          </a:xfrm>
          <a:prstGeom prst="rect">
            <a:avLst/>
          </a:prstGeom>
          <a:noFill/>
          <a:ln w="9525">
            <a:noFill/>
            <a:miter lim="800000"/>
            <a:headEnd/>
            <a:tailEnd/>
          </a:ln>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A1A22865-93C7-8E50-242B-AE88AE8C46A2}"/>
              </a:ext>
            </a:extLst>
          </p:cNvPr>
          <p:cNvSpPr>
            <a:spLocks noGrp="1"/>
          </p:cNvSpPr>
          <p:nvPr>
            <p:ph type="sldNum" sz="quarter" idx="12"/>
          </p:nvPr>
        </p:nvSpPr>
        <p:spPr/>
        <p:txBody>
          <a:bodyPr/>
          <a:lstStyle/>
          <a:p>
            <a:fld id="{85A3FA0B-1005-46EB-B245-375B965F7AD9}" type="slidenum">
              <a:rPr lang="it-IT" smtClean="0"/>
              <a:t>78</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pic>
        <p:nvPicPr>
          <p:cNvPr id="5" name="Picture 2"/>
          <p:cNvPicPr>
            <a:picLocks noChangeAspect="1" noChangeArrowheads="1"/>
          </p:cNvPicPr>
          <p:nvPr/>
        </p:nvPicPr>
        <p:blipFill>
          <a:blip r:embed="rId2" cstate="print">
            <a:grayscl/>
          </a:blip>
          <a:srcRect/>
          <a:stretch>
            <a:fillRect/>
          </a:stretch>
        </p:blipFill>
        <p:spPr bwMode="auto">
          <a:xfrm>
            <a:off x="221468" y="2401384"/>
            <a:ext cx="11730038" cy="2048954"/>
          </a:xfrm>
          <a:prstGeom prst="rect">
            <a:avLst/>
          </a:prstGeom>
          <a:noFill/>
          <a:ln w="9525">
            <a:noFill/>
            <a:miter lim="800000"/>
            <a:headEnd/>
            <a:tailEnd/>
          </a:ln>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5B1C753F-995D-BD71-7A4F-28EDCF48366A}"/>
              </a:ext>
            </a:extLst>
          </p:cNvPr>
          <p:cNvSpPr>
            <a:spLocks noGrp="1"/>
          </p:cNvSpPr>
          <p:nvPr>
            <p:ph type="sldNum" sz="quarter" idx="12"/>
          </p:nvPr>
        </p:nvSpPr>
        <p:spPr/>
        <p:txBody>
          <a:bodyPr/>
          <a:lstStyle/>
          <a:p>
            <a:fld id="{85A3FA0B-1005-46EB-B245-375B965F7AD9}" type="slidenum">
              <a:rPr lang="it-IT" smtClean="0"/>
              <a:t>79</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Segnaposto contenuto 1">
            <a:extLst>
              <a:ext uri="{FF2B5EF4-FFF2-40B4-BE49-F238E27FC236}">
                <a16:creationId xmlns:a16="http://schemas.microsoft.com/office/drawing/2014/main" id="{64B6E2EB-6CF1-EDA0-2A82-4F9BF8C513F4}"/>
              </a:ext>
            </a:extLst>
          </p:cNvPr>
          <p:cNvSpPr txBox="1">
            <a:spLocks/>
          </p:cNvSpPr>
          <p:nvPr/>
        </p:nvSpPr>
        <p:spPr>
          <a:xfrm>
            <a:off x="440832" y="2083325"/>
            <a:ext cx="11329190" cy="2696066"/>
          </a:xfrm>
          <a:prstGeom prst="rect">
            <a:avLst/>
          </a:prstGeom>
        </p:spPr>
        <p:txBody>
          <a:bodyPr anchor="ctr">
            <a:noAutofit/>
          </a:bodyPr>
          <a:lstStyle/>
          <a:p>
            <a:pPr algn="just">
              <a:spcBef>
                <a:spcPts val="600"/>
              </a:spcBef>
              <a:spcAft>
                <a:spcPts val="600"/>
              </a:spcAft>
            </a:pPr>
            <a:r>
              <a:rPr lang="it-IT" sz="2400" i="1" dirty="0">
                <a:solidFill>
                  <a:srgbClr val="FF0000"/>
                </a:solidFill>
              </a:rPr>
              <a:t>Funzionalità del SEPC</a:t>
            </a:r>
          </a:p>
          <a:p>
            <a:pPr algn="just">
              <a:spcBef>
                <a:spcPts val="600"/>
              </a:spcBef>
              <a:spcAft>
                <a:spcPts val="600"/>
              </a:spcAft>
            </a:pPr>
            <a:r>
              <a:rPr lang="it-IT" sz="2400" dirty="0"/>
              <a:t>è definita come una caratteristica di un sistema di soddisfare i requisiti di sicurezza relativi</a:t>
            </a:r>
          </a:p>
          <a:p>
            <a:pPr marL="457200" indent="-457200" algn="just">
              <a:spcBef>
                <a:spcPts val="600"/>
              </a:spcBef>
              <a:spcAft>
                <a:spcPts val="600"/>
              </a:spcAft>
              <a:buFont typeface="Arial" panose="020B0604020202020204" pitchFamily="34" charset="0"/>
              <a:buChar char="•"/>
            </a:pPr>
            <a:r>
              <a:rPr lang="it-IT" sz="2400" dirty="0"/>
              <a:t>all’adduzione di aria comburente</a:t>
            </a:r>
          </a:p>
          <a:p>
            <a:pPr marL="457200" indent="-457200" algn="just">
              <a:spcBef>
                <a:spcPts val="600"/>
              </a:spcBef>
              <a:spcAft>
                <a:spcPts val="600"/>
              </a:spcAft>
              <a:buFont typeface="Arial" panose="020B0604020202020204" pitchFamily="34" charset="0"/>
              <a:buChar char="•"/>
            </a:pPr>
            <a:r>
              <a:rPr lang="it-IT" sz="2400" dirty="0"/>
              <a:t>all’evacuazione dei prodotti della combustione</a:t>
            </a:r>
          </a:p>
          <a:p>
            <a:pPr marL="457200" indent="-457200" algn="just">
              <a:spcBef>
                <a:spcPts val="600"/>
              </a:spcBef>
              <a:spcAft>
                <a:spcPts val="600"/>
              </a:spcAft>
              <a:buFont typeface="Arial" panose="020B0604020202020204" pitchFamily="34" charset="0"/>
              <a:buChar char="•"/>
            </a:pPr>
            <a:r>
              <a:rPr lang="it-IT" sz="2400" dirty="0"/>
              <a:t>e all’assenza di fuoriuscita verso l’ambiente interno dei prodotti stessi.</a:t>
            </a:r>
          </a:p>
        </p:txBody>
      </p:sp>
      <p:sp>
        <p:nvSpPr>
          <p:cNvPr id="3" name="Segnaposto numero diapositiva 2">
            <a:extLst>
              <a:ext uri="{FF2B5EF4-FFF2-40B4-BE49-F238E27FC236}">
                <a16:creationId xmlns:a16="http://schemas.microsoft.com/office/drawing/2014/main" id="{87642DE4-882D-3E69-882B-ECF2EE4FEE5B}"/>
              </a:ext>
            </a:extLst>
          </p:cNvPr>
          <p:cNvSpPr>
            <a:spLocks noGrp="1"/>
          </p:cNvSpPr>
          <p:nvPr>
            <p:ph type="sldNum" sz="quarter" idx="12"/>
          </p:nvPr>
        </p:nvSpPr>
        <p:spPr/>
        <p:txBody>
          <a:bodyPr/>
          <a:lstStyle/>
          <a:p>
            <a:fld id="{85A3FA0B-1005-46EB-B245-375B965F7AD9}" type="slidenum">
              <a:rPr lang="it-IT" smtClean="0"/>
              <a:t>8</a:t>
            </a:fld>
            <a:endParaRPr lang="it-IT"/>
          </a:p>
        </p:txBody>
      </p:sp>
    </p:spTree>
    <p:extLst>
      <p:ext uri="{BB962C8B-B14F-4D97-AF65-F5344CB8AC3E}">
        <p14:creationId xmlns:p14="http://schemas.microsoft.com/office/powerpoint/2010/main" val="25848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pic>
        <p:nvPicPr>
          <p:cNvPr id="5" name="Picture 2"/>
          <p:cNvPicPr>
            <a:picLocks noChangeAspect="1" noChangeArrowheads="1"/>
          </p:cNvPicPr>
          <p:nvPr/>
        </p:nvPicPr>
        <p:blipFill>
          <a:blip r:embed="rId2" cstate="print">
            <a:grayscl/>
          </a:blip>
          <a:srcRect/>
          <a:stretch>
            <a:fillRect/>
          </a:stretch>
        </p:blipFill>
        <p:spPr bwMode="auto">
          <a:xfrm>
            <a:off x="138124" y="1510356"/>
            <a:ext cx="11876831" cy="3841172"/>
          </a:xfrm>
          <a:prstGeom prst="rect">
            <a:avLst/>
          </a:prstGeom>
          <a:noFill/>
          <a:ln w="9525">
            <a:noFill/>
            <a:miter lim="800000"/>
            <a:headEnd/>
            <a:tailEnd/>
          </a:ln>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27BA0923-C897-8819-3637-E594A5203F21}"/>
              </a:ext>
            </a:extLst>
          </p:cNvPr>
          <p:cNvSpPr>
            <a:spLocks noGrp="1"/>
          </p:cNvSpPr>
          <p:nvPr>
            <p:ph type="sldNum" sz="quarter" idx="12"/>
          </p:nvPr>
        </p:nvSpPr>
        <p:spPr/>
        <p:txBody>
          <a:bodyPr/>
          <a:lstStyle/>
          <a:p>
            <a:fld id="{85A3FA0B-1005-46EB-B245-375B965F7AD9}" type="slidenum">
              <a:rPr lang="it-IT" smtClean="0"/>
              <a:t>80</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pic>
        <p:nvPicPr>
          <p:cNvPr id="5" name="Picture 2"/>
          <p:cNvPicPr>
            <a:picLocks noChangeAspect="1" noChangeArrowheads="1"/>
          </p:cNvPicPr>
          <p:nvPr/>
        </p:nvPicPr>
        <p:blipFill>
          <a:blip r:embed="rId2" cstate="print">
            <a:grayscl/>
          </a:blip>
          <a:srcRect/>
          <a:stretch>
            <a:fillRect/>
          </a:stretch>
        </p:blipFill>
        <p:spPr bwMode="auto">
          <a:xfrm>
            <a:off x="2934568" y="1760973"/>
            <a:ext cx="6294727" cy="3336054"/>
          </a:xfrm>
          <a:prstGeom prst="rect">
            <a:avLst/>
          </a:prstGeom>
          <a:noFill/>
          <a:ln w="9525">
            <a:noFill/>
            <a:miter lim="800000"/>
            <a:headEnd/>
            <a:tailEnd/>
          </a:ln>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3838177C-C5EB-3619-910E-90089F26A6E1}"/>
              </a:ext>
            </a:extLst>
          </p:cNvPr>
          <p:cNvSpPr>
            <a:spLocks noGrp="1"/>
          </p:cNvSpPr>
          <p:nvPr>
            <p:ph type="sldNum" sz="quarter" idx="12"/>
          </p:nvPr>
        </p:nvSpPr>
        <p:spPr/>
        <p:txBody>
          <a:bodyPr/>
          <a:lstStyle/>
          <a:p>
            <a:fld id="{85A3FA0B-1005-46EB-B245-375B965F7AD9}" type="slidenum">
              <a:rPr lang="it-IT" smtClean="0"/>
              <a:t>81</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400" y="69261"/>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sp>
        <p:nvSpPr>
          <p:cNvPr id="4" name="Mezza cornice 3"/>
          <p:cNvSpPr/>
          <p:nvPr/>
        </p:nvSpPr>
        <p:spPr>
          <a:xfrm rot="10800000">
            <a:off x="10751144" y="5541829"/>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it-IT">
              <a:solidFill>
                <a:schemeClr val="tx1"/>
              </a:solidFill>
            </a:endParaRPr>
          </a:p>
        </p:txBody>
      </p:sp>
      <p:pic>
        <p:nvPicPr>
          <p:cNvPr id="5" name="Picture 2"/>
          <p:cNvPicPr>
            <a:picLocks noChangeAspect="1" noChangeArrowheads="1"/>
          </p:cNvPicPr>
          <p:nvPr/>
        </p:nvPicPr>
        <p:blipFill>
          <a:blip r:embed="rId2" cstate="print">
            <a:grayscl/>
          </a:blip>
          <a:srcRect/>
          <a:stretch>
            <a:fillRect/>
          </a:stretch>
        </p:blipFill>
        <p:spPr bwMode="auto">
          <a:xfrm>
            <a:off x="67706" y="2175165"/>
            <a:ext cx="12039921" cy="2493818"/>
          </a:xfrm>
          <a:prstGeom prst="rect">
            <a:avLst/>
          </a:prstGeom>
          <a:noFill/>
          <a:ln w="9525">
            <a:noFill/>
            <a:miter lim="800000"/>
            <a:headEnd/>
            <a:tailEnd/>
          </a:ln>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AFDD5406-5796-9F1A-71CB-6FA1DC32E9E8}"/>
              </a:ext>
            </a:extLst>
          </p:cNvPr>
          <p:cNvSpPr>
            <a:spLocks noGrp="1"/>
          </p:cNvSpPr>
          <p:nvPr>
            <p:ph type="sldNum" sz="quarter" idx="12"/>
          </p:nvPr>
        </p:nvSpPr>
        <p:spPr/>
        <p:txBody>
          <a:bodyPr/>
          <a:lstStyle/>
          <a:p>
            <a:fld id="{85A3FA0B-1005-46EB-B245-375B965F7AD9}" type="slidenum">
              <a:rPr lang="it-IT" smtClean="0"/>
              <a:t>82</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zza cornice 2"/>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4" name="Mezza cornice 3"/>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pic>
        <p:nvPicPr>
          <p:cNvPr id="5" name="Picture 2"/>
          <p:cNvPicPr>
            <a:picLocks noChangeAspect="1" noChangeArrowheads="1"/>
          </p:cNvPicPr>
          <p:nvPr/>
        </p:nvPicPr>
        <p:blipFill>
          <a:blip r:embed="rId2" cstate="print">
            <a:grayscl/>
          </a:blip>
          <a:srcRect/>
          <a:stretch>
            <a:fillRect/>
          </a:stretch>
        </p:blipFill>
        <p:spPr bwMode="auto">
          <a:xfrm>
            <a:off x="271550" y="2299855"/>
            <a:ext cx="11633382" cy="2272145"/>
          </a:xfrm>
          <a:prstGeom prst="rect">
            <a:avLst/>
          </a:prstGeom>
          <a:noFill/>
          <a:ln w="9525">
            <a:noFill/>
            <a:miter lim="800000"/>
            <a:headEnd/>
            <a:tailEnd/>
          </a:ln>
          <a:scene3d>
            <a:camera prst="orthographicFront"/>
            <a:lightRig rig="threePt" dir="t"/>
          </a:scene3d>
          <a:sp3d>
            <a:bevelT prst="angle"/>
          </a:sp3d>
        </p:spPr>
      </p:pic>
      <p:sp>
        <p:nvSpPr>
          <p:cNvPr id="2" name="Segnaposto numero diapositiva 1">
            <a:extLst>
              <a:ext uri="{FF2B5EF4-FFF2-40B4-BE49-F238E27FC236}">
                <a16:creationId xmlns:a16="http://schemas.microsoft.com/office/drawing/2014/main" id="{D1254EE8-2629-8CBE-F296-9DBD38F16956}"/>
              </a:ext>
            </a:extLst>
          </p:cNvPr>
          <p:cNvSpPr>
            <a:spLocks noGrp="1"/>
          </p:cNvSpPr>
          <p:nvPr>
            <p:ph type="sldNum" sz="quarter" idx="12"/>
          </p:nvPr>
        </p:nvSpPr>
        <p:spPr/>
        <p:txBody>
          <a:bodyPr/>
          <a:lstStyle/>
          <a:p>
            <a:fld id="{85A3FA0B-1005-46EB-B245-375B965F7AD9}" type="slidenum">
              <a:rPr lang="it-IT" smtClean="0"/>
              <a:t>83</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60583" y="6383180"/>
            <a:ext cx="1551402" cy="307777"/>
          </a:xfrm>
          <a:prstGeom prst="rect">
            <a:avLst/>
          </a:prstGeom>
          <a:noFill/>
          <a:ln w="9525">
            <a:noFill/>
            <a:miter lim="800000"/>
            <a:headEnd/>
            <a:tailEnd/>
          </a:ln>
        </p:spPr>
        <p:txBody>
          <a:bodyPr wrap="square" anchor="ctr">
            <a:spAutoFit/>
          </a:bodyPr>
          <a:lstStyle/>
          <a:p>
            <a:pPr algn="ctr" fontAlgn="auto">
              <a:spcBef>
                <a:spcPct val="50000"/>
              </a:spcBef>
              <a:spcAft>
                <a:spcPts val="0"/>
              </a:spcAft>
              <a:defRPr/>
            </a:pPr>
            <a:r>
              <a:rPr lang="it-IT" sz="1400" dirty="0">
                <a:solidFill>
                  <a:srgbClr val="002060"/>
                </a:solidFill>
              </a:rPr>
              <a:t>P.I. Speroni Cesare</a:t>
            </a:r>
          </a:p>
        </p:txBody>
      </p:sp>
      <p:sp>
        <p:nvSpPr>
          <p:cNvPr id="15" name="Mezza cornice 14"/>
          <p:cNvSpPr/>
          <p:nvPr/>
        </p:nvSpPr>
        <p:spPr>
          <a:xfrm>
            <a:off x="55394" y="69257"/>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16" name="Mezza cornice 15"/>
          <p:cNvSpPr/>
          <p:nvPr/>
        </p:nvSpPr>
        <p:spPr>
          <a:xfrm rot="10800000">
            <a:off x="10751138" y="5541825"/>
            <a:ext cx="1385455" cy="1246909"/>
          </a:xfrm>
          <a:prstGeom prst="halfFrame">
            <a:avLst>
              <a:gd name="adj1" fmla="val 14056"/>
              <a:gd name="adj2" fmla="val 14056"/>
            </a:avLst>
          </a:prstGeom>
          <a:solidFill>
            <a:srgbClr val="FF0000"/>
          </a:solidFill>
          <a:ln>
            <a:solidFill>
              <a:srgbClr val="002060"/>
            </a:solidFill>
          </a:ln>
          <a:scene3d>
            <a:camera prst="orthographicFront">
              <a:rot lat="0" lon="0" rev="0"/>
            </a:camera>
            <a:lightRig rig="threePt" dir="t">
              <a:rot lat="0" lon="0" rev="1200000"/>
            </a:lightRig>
          </a:scene3d>
          <a:sp3d>
            <a:bevelT w="63500" h="25400" prst="convex"/>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it-IT">
              <a:solidFill>
                <a:schemeClr val="tx1"/>
              </a:solidFill>
            </a:endParaRPr>
          </a:p>
        </p:txBody>
      </p:sp>
      <p:sp>
        <p:nvSpPr>
          <p:cNvPr id="17" name="Rettangolo 16"/>
          <p:cNvSpPr/>
          <p:nvPr/>
        </p:nvSpPr>
        <p:spPr>
          <a:xfrm>
            <a:off x="2274360" y="1484676"/>
            <a:ext cx="7638756" cy="1015663"/>
          </a:xfrm>
          <a:prstGeom prst="rect">
            <a:avLst/>
          </a:prstGeom>
          <a:solidFill>
            <a:schemeClr val="bg1"/>
          </a:solidFill>
          <a:scene3d>
            <a:camera prst="orthographicFront"/>
            <a:lightRig rig="soft" dir="tl">
              <a:rot lat="0" lon="0" rev="0"/>
            </a:lightRig>
          </a:scene3d>
          <a:sp3d>
            <a:bevelT prst="angle"/>
          </a:sp3d>
        </p:spPr>
        <p:txBody>
          <a:bodyPr wrap="square" anchor="ctr">
            <a:spAutoFit/>
          </a:bodyPr>
          <a:lstStyle/>
          <a:p>
            <a:pPr algn="ctr" fontAlgn="auto">
              <a:spcBef>
                <a:spcPts val="0"/>
              </a:spcBef>
              <a:spcAft>
                <a:spcPts val="0"/>
              </a:spcAft>
              <a:defRPr/>
            </a:pPr>
            <a:r>
              <a:rPr lang="it-IT" sz="6000" b="1" dirty="0">
                <a:ln>
                  <a:solidFill>
                    <a:sysClr val="windowText" lastClr="000000"/>
                  </a:solidFill>
                </a:ln>
                <a:solidFill>
                  <a:srgbClr val="C00000"/>
                </a:solidFill>
                <a:latin typeface="+mn-lt"/>
              </a:rPr>
              <a:t>Grazie per l’attenzione</a:t>
            </a:r>
          </a:p>
        </p:txBody>
      </p:sp>
      <p:sp>
        <p:nvSpPr>
          <p:cNvPr id="11" name="Rettangolo 10">
            <a:extLst>
              <a:ext uri="{FF2B5EF4-FFF2-40B4-BE49-F238E27FC236}">
                <a16:creationId xmlns:a16="http://schemas.microsoft.com/office/drawing/2014/main" id="{A18A5557-4ACE-41B3-AB2A-8B1D14A96938}"/>
              </a:ext>
            </a:extLst>
          </p:cNvPr>
          <p:cNvSpPr/>
          <p:nvPr/>
        </p:nvSpPr>
        <p:spPr>
          <a:xfrm>
            <a:off x="444021" y="3064689"/>
            <a:ext cx="11291453" cy="21688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lvl="0" algn="just">
              <a:spcBef>
                <a:spcPts val="600"/>
              </a:spcBef>
              <a:spcAft>
                <a:spcPts val="600"/>
              </a:spcAft>
            </a:pPr>
            <a:r>
              <a:rPr lang="it-IT" sz="2000" i="1" dirty="0"/>
              <a:t>La presente dispensa non sostituisce e non è da intendere come sostitutiva delle norme afferenti l’argomento trattato e del materiale ufficiale UNI di supporto.</a:t>
            </a:r>
          </a:p>
          <a:p>
            <a:pPr lvl="0" algn="just">
              <a:spcBef>
                <a:spcPts val="600"/>
              </a:spcBef>
              <a:spcAft>
                <a:spcPts val="600"/>
              </a:spcAft>
            </a:pPr>
            <a:r>
              <a:rPr lang="it-IT" sz="2000" i="1" dirty="0"/>
              <a:t>Le informazioni e gli approfondimenti indicati dalla presente dispensa non esonera in alcun modo gli operatori del settore dall’osservanza di tutte le prescrizioni di cui alla legislazione e normativa vigenti anche se non espressamente citate nel presente documento o intervenute successivamente alla pubblicazione e/o alla consegna.</a:t>
            </a:r>
          </a:p>
        </p:txBody>
      </p:sp>
      <p:sp>
        <p:nvSpPr>
          <p:cNvPr id="3" name="Segnaposto numero diapositiva 2">
            <a:extLst>
              <a:ext uri="{FF2B5EF4-FFF2-40B4-BE49-F238E27FC236}">
                <a16:creationId xmlns:a16="http://schemas.microsoft.com/office/drawing/2014/main" id="{784AEBE8-D119-566A-6457-0283A4F169FA}"/>
              </a:ext>
            </a:extLst>
          </p:cNvPr>
          <p:cNvSpPr>
            <a:spLocks noGrp="1"/>
          </p:cNvSpPr>
          <p:nvPr>
            <p:ph type="sldNum" sz="quarter" idx="12"/>
          </p:nvPr>
        </p:nvSpPr>
        <p:spPr/>
        <p:txBody>
          <a:bodyPr/>
          <a:lstStyle/>
          <a:p>
            <a:fld id="{85A3FA0B-1005-46EB-B245-375B965F7AD9}" type="slidenum">
              <a:rPr lang="it-IT" smtClean="0"/>
              <a:t>84</a:t>
            </a:fld>
            <a:endParaRPr lang="it-IT"/>
          </a:p>
        </p:txBody>
      </p:sp>
    </p:spTree>
    <p:extLst>
      <p:ext uri="{BB962C8B-B14F-4D97-AF65-F5344CB8AC3E}">
        <p14:creationId xmlns:p14="http://schemas.microsoft.com/office/powerpoint/2010/main" val="3312143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zza cornice 4">
            <a:extLst>
              <a:ext uri="{FF2B5EF4-FFF2-40B4-BE49-F238E27FC236}">
                <a16:creationId xmlns:a16="http://schemas.microsoft.com/office/drawing/2014/main" id="{6067E2D6-13FF-1960-D55B-86E93FA1EF87}"/>
              </a:ext>
            </a:extLst>
          </p:cNvPr>
          <p:cNvSpPr/>
          <p:nvPr/>
        </p:nvSpPr>
        <p:spPr>
          <a:xfrm>
            <a:off x="56560" y="6598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Mezza cornice 5">
            <a:extLst>
              <a:ext uri="{FF2B5EF4-FFF2-40B4-BE49-F238E27FC236}">
                <a16:creationId xmlns:a16="http://schemas.microsoft.com/office/drawing/2014/main" id="{4C42D485-DEB2-656C-4746-42B26F60FAB4}"/>
              </a:ext>
            </a:extLst>
          </p:cNvPr>
          <p:cNvSpPr/>
          <p:nvPr/>
        </p:nvSpPr>
        <p:spPr>
          <a:xfrm rot="10800000">
            <a:off x="10784261" y="5469115"/>
            <a:ext cx="1357459" cy="1329180"/>
          </a:xfrm>
          <a:prstGeom prst="halfFrame">
            <a:avLst>
              <a:gd name="adj1" fmla="val 11047"/>
              <a:gd name="adj2" fmla="val 12190"/>
            </a:avLst>
          </a:prstGeom>
          <a:solidFill>
            <a:srgbClr val="FF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Segnaposto contenuto 1">
            <a:extLst>
              <a:ext uri="{FF2B5EF4-FFF2-40B4-BE49-F238E27FC236}">
                <a16:creationId xmlns:a16="http://schemas.microsoft.com/office/drawing/2014/main" id="{CF2691CE-43E5-6497-2071-5DC5C3AAB13D}"/>
              </a:ext>
            </a:extLst>
          </p:cNvPr>
          <p:cNvSpPr txBox="1">
            <a:spLocks/>
          </p:cNvSpPr>
          <p:nvPr/>
        </p:nvSpPr>
        <p:spPr>
          <a:xfrm>
            <a:off x="440832" y="1402239"/>
            <a:ext cx="11329190" cy="4074737"/>
          </a:xfrm>
          <a:prstGeom prst="rect">
            <a:avLst/>
          </a:prstGeom>
        </p:spPr>
        <p:txBody>
          <a:bodyPr anchor="ctr">
            <a:noAutofit/>
          </a:bodyPr>
          <a:lstStyle/>
          <a:p>
            <a:pPr algn="just">
              <a:spcBef>
                <a:spcPts val="600"/>
              </a:spcBef>
              <a:spcAft>
                <a:spcPts val="600"/>
              </a:spcAft>
            </a:pPr>
            <a:r>
              <a:rPr lang="it-IT" sz="2400" i="1" dirty="0">
                <a:solidFill>
                  <a:srgbClr val="FF0000"/>
                </a:solidFill>
              </a:rPr>
              <a:t>Idoneità al funzionamento temporaneo</a:t>
            </a:r>
          </a:p>
          <a:p>
            <a:pPr marL="457200" indent="-457200" algn="just">
              <a:spcBef>
                <a:spcPts val="600"/>
              </a:spcBef>
              <a:spcAft>
                <a:spcPts val="600"/>
              </a:spcAft>
              <a:buFont typeface="Arial" panose="020B0604020202020204" pitchFamily="34" charset="0"/>
              <a:buChar char="•"/>
            </a:pPr>
            <a:r>
              <a:rPr lang="it-IT" sz="2400" dirty="0"/>
              <a:t>è definita come la condizione o caratteristica determinata dalla presenza di anomalie che non costituiscono pericolo immediato e consente l’utilizzo dell’apparecchio a cui è collegato il SEPC per un periodo di tempo entro il quale il SEPC deve essere adeguato</a:t>
            </a:r>
          </a:p>
          <a:p>
            <a:pPr algn="just">
              <a:spcBef>
                <a:spcPts val="600"/>
              </a:spcBef>
              <a:spcAft>
                <a:spcPts val="600"/>
              </a:spcAft>
            </a:pPr>
            <a:r>
              <a:rPr lang="it-IT" sz="2400" i="1" dirty="0">
                <a:solidFill>
                  <a:srgbClr val="FF0000"/>
                </a:solidFill>
              </a:rPr>
              <a:t>Non idoneità al funzionamento dell’impianto</a:t>
            </a:r>
          </a:p>
          <a:p>
            <a:pPr marL="457200" indent="-457200" algn="just">
              <a:spcBef>
                <a:spcPts val="600"/>
              </a:spcBef>
              <a:spcAft>
                <a:spcPts val="600"/>
              </a:spcAft>
              <a:buFont typeface="Arial" panose="020B0604020202020204" pitchFamily="34" charset="0"/>
              <a:buChar char="•"/>
            </a:pPr>
            <a:r>
              <a:rPr lang="it-IT" sz="2400" dirty="0"/>
              <a:t>è definita come la Condizione o caratteristica che non permette di utilizzare l’impianto</a:t>
            </a:r>
          </a:p>
          <a:p>
            <a:pPr algn="just">
              <a:spcBef>
                <a:spcPts val="600"/>
              </a:spcBef>
              <a:spcAft>
                <a:spcPts val="600"/>
              </a:spcAft>
            </a:pPr>
            <a:r>
              <a:rPr lang="it-IT" sz="2400" b="1" i="1" dirty="0">
                <a:ln>
                  <a:solidFill>
                    <a:sysClr val="windowText" lastClr="000000"/>
                  </a:solidFill>
                </a:ln>
                <a:solidFill>
                  <a:srgbClr val="C00000"/>
                </a:solidFill>
              </a:rPr>
              <a:t>N.B.:</a:t>
            </a:r>
          </a:p>
          <a:p>
            <a:pPr algn="just">
              <a:spcBef>
                <a:spcPts val="600"/>
              </a:spcBef>
              <a:spcAft>
                <a:spcPts val="600"/>
              </a:spcAft>
            </a:pPr>
            <a:r>
              <a:rPr lang="it-IT" sz="2400" dirty="0"/>
              <a:t>La non idoneità al funzionamento può essere riferita a tutto l’impianto oppure a una parte di esso</a:t>
            </a:r>
          </a:p>
        </p:txBody>
      </p:sp>
      <p:sp>
        <p:nvSpPr>
          <p:cNvPr id="3" name="Segnaposto numero diapositiva 2">
            <a:extLst>
              <a:ext uri="{FF2B5EF4-FFF2-40B4-BE49-F238E27FC236}">
                <a16:creationId xmlns:a16="http://schemas.microsoft.com/office/drawing/2014/main" id="{14804114-6611-2F9F-71DB-9EF593B7268C}"/>
              </a:ext>
            </a:extLst>
          </p:cNvPr>
          <p:cNvSpPr>
            <a:spLocks noGrp="1"/>
          </p:cNvSpPr>
          <p:nvPr>
            <p:ph type="sldNum" sz="quarter" idx="12"/>
          </p:nvPr>
        </p:nvSpPr>
        <p:spPr/>
        <p:txBody>
          <a:bodyPr/>
          <a:lstStyle/>
          <a:p>
            <a:fld id="{85A3FA0B-1005-46EB-B245-375B965F7AD9}" type="slidenum">
              <a:rPr lang="it-IT" smtClean="0"/>
              <a:t>9</a:t>
            </a:fld>
            <a:endParaRPr lang="it-IT"/>
          </a:p>
        </p:txBody>
      </p:sp>
    </p:spTree>
    <p:extLst>
      <p:ext uri="{BB962C8B-B14F-4D97-AF65-F5344CB8AC3E}">
        <p14:creationId xmlns:p14="http://schemas.microsoft.com/office/powerpoint/2010/main" val="4115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960</TotalTime>
  <Words>4202</Words>
  <Application>Microsoft Office PowerPoint</Application>
  <PresentationFormat>Widescreen</PresentationFormat>
  <Paragraphs>340</Paragraphs>
  <Slides>84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84</vt:i4>
      </vt:variant>
    </vt:vector>
  </HeadingPairs>
  <TitlesOfParts>
    <vt:vector size="89" baseType="lpstr">
      <vt:lpstr>Arial</vt:lpstr>
      <vt:lpstr>Calibri</vt:lpstr>
      <vt:lpstr>Calibri Light</vt:lpstr>
      <vt:lpstr>Courier New</vt:lpstr>
      <vt:lpstr>Tema di Office</vt:lpstr>
      <vt:lpstr>Norma 11859 – 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 10389 – 2</dc:title>
  <dc:creator>Cesare Speroni</dc:creator>
  <cp:lastModifiedBy>Cesare Speroni</cp:lastModifiedBy>
  <cp:revision>52</cp:revision>
  <dcterms:created xsi:type="dcterms:W3CDTF">2022-05-08T12:49:56Z</dcterms:created>
  <dcterms:modified xsi:type="dcterms:W3CDTF">2022-11-15T13:59:50Z</dcterms:modified>
</cp:coreProperties>
</file>