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1"/>
  </p:notesMasterIdLst>
  <p:sldIdLst>
    <p:sldId id="257" r:id="rId5"/>
    <p:sldId id="302" r:id="rId6"/>
    <p:sldId id="307" r:id="rId7"/>
    <p:sldId id="304" r:id="rId8"/>
    <p:sldId id="285" r:id="rId9"/>
    <p:sldId id="308" r:id="rId10"/>
    <p:sldId id="287" r:id="rId11"/>
    <p:sldId id="290" r:id="rId12"/>
    <p:sldId id="277" r:id="rId13"/>
    <p:sldId id="291" r:id="rId14"/>
    <p:sldId id="289" r:id="rId15"/>
    <p:sldId id="292" r:id="rId16"/>
    <p:sldId id="293" r:id="rId17"/>
    <p:sldId id="294" r:id="rId18"/>
    <p:sldId id="306" r:id="rId19"/>
    <p:sldId id="295" r:id="rId20"/>
    <p:sldId id="299" r:id="rId21"/>
    <p:sldId id="296" r:id="rId22"/>
    <p:sldId id="279" r:id="rId23"/>
    <p:sldId id="280" r:id="rId24"/>
    <p:sldId id="281" r:id="rId25"/>
    <p:sldId id="282" r:id="rId26"/>
    <p:sldId id="283" r:id="rId27"/>
    <p:sldId id="265" r:id="rId28"/>
    <p:sldId id="300" r:id="rId29"/>
    <p:sldId id="266" r:id="rId30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9CBD6"/>
    <a:srgbClr val="FFFF00"/>
    <a:srgbClr val="004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44" autoAdjust="0"/>
    <p:restoredTop sz="94670" autoAdjust="0"/>
  </p:normalViewPr>
  <p:slideViewPr>
    <p:cSldViewPr snapToGrid="0">
      <p:cViewPr varScale="1">
        <p:scale>
          <a:sx n="62" d="100"/>
          <a:sy n="62" d="100"/>
        </p:scale>
        <p:origin x="-700" y="-72"/>
      </p:cViewPr>
      <p:guideLst>
        <p:guide orient="horz" pos="2160"/>
        <p:guide pos="3840"/>
      </p:guideLst>
    </p:cSldViewPr>
  </p:slid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1DBDA8-D3E0-4A5D-8242-BC7A123F87DB}" type="doc">
      <dgm:prSet loTypeId="urn:microsoft.com/office/officeart/2009/3/layout/Descending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9E1EDC26-7B01-4C63-A2D1-49D3A762F85E}">
      <dgm:prSet phldrT="[Testo]"/>
      <dgm:spPr/>
      <dgm:t>
        <a:bodyPr/>
        <a:lstStyle/>
        <a:p>
          <a:endParaRPr lang="it-IT" dirty="0"/>
        </a:p>
      </dgm:t>
    </dgm:pt>
    <dgm:pt modelId="{CCDD8515-7E97-4EC2-9C1F-6168FED9BC27}" type="parTrans" cxnId="{25C5DE76-C9EF-49B2-A4C6-E264F96E5F8F}">
      <dgm:prSet/>
      <dgm:spPr/>
      <dgm:t>
        <a:bodyPr/>
        <a:lstStyle/>
        <a:p>
          <a:endParaRPr lang="it-IT"/>
        </a:p>
      </dgm:t>
    </dgm:pt>
    <dgm:pt modelId="{5B8717C1-E464-4000-AD05-885CBDD1E231}" type="sibTrans" cxnId="{25C5DE76-C9EF-49B2-A4C6-E264F96E5F8F}">
      <dgm:prSet/>
      <dgm:spPr/>
      <dgm:t>
        <a:bodyPr/>
        <a:lstStyle/>
        <a:p>
          <a:endParaRPr lang="it-IT"/>
        </a:p>
      </dgm:t>
    </dgm:pt>
    <dgm:pt modelId="{146B4083-6484-41D8-AB74-426B02FEBBC0}">
      <dgm:prSet phldrT="[Testo]"/>
      <dgm:spPr/>
      <dgm:t>
        <a:bodyPr/>
        <a:lstStyle/>
        <a:p>
          <a:endParaRPr lang="it-IT" dirty="0"/>
        </a:p>
      </dgm:t>
    </dgm:pt>
    <dgm:pt modelId="{6367F361-A81C-467D-BACE-AE5FF3DDAFD6}" type="parTrans" cxnId="{E1380AC8-6AAD-46A6-BA79-E6BAB6A59728}">
      <dgm:prSet/>
      <dgm:spPr/>
      <dgm:t>
        <a:bodyPr/>
        <a:lstStyle/>
        <a:p>
          <a:endParaRPr lang="it-IT"/>
        </a:p>
      </dgm:t>
    </dgm:pt>
    <dgm:pt modelId="{B04E180D-AE9C-4BD1-BF66-2B6AC499A557}" type="sibTrans" cxnId="{E1380AC8-6AAD-46A6-BA79-E6BAB6A59728}">
      <dgm:prSet/>
      <dgm:spPr/>
      <dgm:t>
        <a:bodyPr/>
        <a:lstStyle/>
        <a:p>
          <a:endParaRPr lang="it-IT"/>
        </a:p>
      </dgm:t>
    </dgm:pt>
    <dgm:pt modelId="{6ACA32C6-18C6-42D2-B4FB-30132E0D4AC4}">
      <dgm:prSet phldrT="[Testo]" custT="1"/>
      <dgm:spPr/>
      <dgm:t>
        <a:bodyPr/>
        <a:lstStyle/>
        <a:p>
          <a:pPr algn="r"/>
          <a:endParaRPr lang="it-IT" sz="4900" dirty="0" smtClean="0"/>
        </a:p>
        <a:p>
          <a:pPr algn="r"/>
          <a:endParaRPr lang="it-IT" sz="4900" dirty="0" smtClean="0"/>
        </a:p>
        <a:p>
          <a:pPr algn="r"/>
          <a:endParaRPr lang="it-IT" sz="4900" dirty="0" smtClean="0"/>
        </a:p>
        <a:p>
          <a:pPr algn="r"/>
          <a:endParaRPr lang="it-IT" sz="4900" dirty="0" smtClean="0"/>
        </a:p>
        <a:p>
          <a:pPr algn="ctr"/>
          <a:endParaRPr lang="it-IT" sz="3200" dirty="0" smtClean="0">
            <a:solidFill>
              <a:srgbClr val="002060"/>
            </a:solidFill>
          </a:endParaRPr>
        </a:p>
        <a:p>
          <a:pPr algn="ctr"/>
          <a:endParaRPr lang="it-IT" sz="3200" dirty="0" smtClean="0">
            <a:solidFill>
              <a:srgbClr val="002060"/>
            </a:solidFill>
          </a:endParaRPr>
        </a:p>
        <a:p>
          <a:pPr algn="ctr"/>
          <a:r>
            <a:rPr lang="it-IT" sz="3200" dirty="0" smtClean="0">
              <a:solidFill>
                <a:srgbClr val="002060"/>
              </a:solidFill>
            </a:rPr>
            <a:t>Interventi infrastrutturali </a:t>
          </a:r>
          <a:r>
            <a:rPr lang="it-IT" sz="3200" dirty="0" smtClean="0">
              <a:solidFill>
                <a:srgbClr val="002060"/>
              </a:solidFill>
            </a:rPr>
            <a:t>«keynesiani»</a:t>
          </a:r>
          <a:endParaRPr lang="it-IT" sz="3200" dirty="0" smtClean="0">
            <a:solidFill>
              <a:srgbClr val="002060"/>
            </a:solidFill>
          </a:endParaRPr>
        </a:p>
        <a:p>
          <a:pPr algn="ctr"/>
          <a:r>
            <a:rPr lang="it-IT" sz="3200" dirty="0" smtClean="0">
              <a:solidFill>
                <a:srgbClr val="002060"/>
              </a:solidFill>
            </a:rPr>
            <a:t>nel Mezzogiorno d’Italia</a:t>
          </a:r>
          <a:endParaRPr lang="it-IT" sz="3200" dirty="0">
            <a:solidFill>
              <a:srgbClr val="002060"/>
            </a:solidFill>
          </a:endParaRPr>
        </a:p>
      </dgm:t>
    </dgm:pt>
    <dgm:pt modelId="{FAAC9B91-520B-419C-8005-756BDBACEF18}" type="parTrans" cxnId="{A763B677-1DEA-4984-9805-0B1B6850A725}">
      <dgm:prSet/>
      <dgm:spPr/>
      <dgm:t>
        <a:bodyPr/>
        <a:lstStyle/>
        <a:p>
          <a:endParaRPr lang="it-IT"/>
        </a:p>
      </dgm:t>
    </dgm:pt>
    <dgm:pt modelId="{97564CB1-84BE-4A1D-AFBD-47ED1CE3A332}" type="sibTrans" cxnId="{A763B677-1DEA-4984-9805-0B1B6850A725}">
      <dgm:prSet/>
      <dgm:spPr/>
      <dgm:t>
        <a:bodyPr/>
        <a:lstStyle/>
        <a:p>
          <a:endParaRPr lang="it-IT"/>
        </a:p>
      </dgm:t>
    </dgm:pt>
    <dgm:pt modelId="{E2E8C04F-F69B-49AF-B86E-4A7B8B17FD5A}">
      <dgm:prSet phldrT="[Testo]"/>
      <dgm:spPr/>
      <dgm:t>
        <a:bodyPr/>
        <a:lstStyle/>
        <a:p>
          <a:endParaRPr lang="it-IT" dirty="0"/>
        </a:p>
      </dgm:t>
    </dgm:pt>
    <dgm:pt modelId="{ED75945D-A3AC-49CC-9AC8-B1F7A1207994}" type="parTrans" cxnId="{94FA1101-1AE7-43F3-A32E-B12B61DD147B}">
      <dgm:prSet/>
      <dgm:spPr/>
      <dgm:t>
        <a:bodyPr/>
        <a:lstStyle/>
        <a:p>
          <a:endParaRPr lang="it-IT"/>
        </a:p>
      </dgm:t>
    </dgm:pt>
    <dgm:pt modelId="{12D019FB-7395-4679-9830-36E6DBC81DC1}" type="sibTrans" cxnId="{94FA1101-1AE7-43F3-A32E-B12B61DD147B}">
      <dgm:prSet/>
      <dgm:spPr/>
      <dgm:t>
        <a:bodyPr/>
        <a:lstStyle/>
        <a:p>
          <a:endParaRPr lang="it-IT"/>
        </a:p>
      </dgm:t>
    </dgm:pt>
    <dgm:pt modelId="{151D111A-7307-4C7A-9E6F-D08BD2BEEC85}" type="pres">
      <dgm:prSet presAssocID="{441DBDA8-D3E0-4A5D-8242-BC7A123F87DB}" presName="Name0" presStyleCnt="0">
        <dgm:presLayoutVars>
          <dgm:chMax val="7"/>
          <dgm:chPref val="5"/>
        </dgm:presLayoutVars>
      </dgm:prSet>
      <dgm:spPr/>
      <dgm:t>
        <a:bodyPr/>
        <a:lstStyle/>
        <a:p>
          <a:endParaRPr lang="it-IT"/>
        </a:p>
      </dgm:t>
    </dgm:pt>
    <dgm:pt modelId="{28F9DAF2-A53E-4954-A2E2-69079AA7637A}" type="pres">
      <dgm:prSet presAssocID="{441DBDA8-D3E0-4A5D-8242-BC7A123F87DB}" presName="arrowNode" presStyleLbl="node1" presStyleIdx="0" presStyleCnt="1" custFlipHor="1" custScaleX="55184" custScaleY="49237" custLinFactNeighborX="8317" custLinFactNeighborY="-2159"/>
      <dgm:spPr/>
    </dgm:pt>
    <dgm:pt modelId="{13C9AFD6-EF68-479D-B223-7F3808AD6AED}" type="pres">
      <dgm:prSet presAssocID="{9E1EDC26-7B01-4C63-A2D1-49D3A762F85E}" presName="txNode1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EDEADCB-99CD-47D7-82FA-722E5DA91841}" type="pres">
      <dgm:prSet presAssocID="{146B4083-6484-41D8-AB74-426B02FEBBC0}" presName="txNode2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C7A45EA-3B4C-4447-A396-DECA8EFD8228}" type="pres">
      <dgm:prSet presAssocID="{B04E180D-AE9C-4BD1-BF66-2B6AC499A557}" presName="dotNode2" presStyleCnt="0"/>
      <dgm:spPr/>
    </dgm:pt>
    <dgm:pt modelId="{24223AAB-783F-4AF0-A266-7D4FCCB9F7B7}" type="pres">
      <dgm:prSet presAssocID="{B04E180D-AE9C-4BD1-BF66-2B6AC499A557}" presName="dotRepeatNode" presStyleLbl="fgShp" presStyleIdx="0" presStyleCnt="2"/>
      <dgm:spPr/>
      <dgm:t>
        <a:bodyPr/>
        <a:lstStyle/>
        <a:p>
          <a:endParaRPr lang="it-IT"/>
        </a:p>
      </dgm:t>
    </dgm:pt>
    <dgm:pt modelId="{80D6ADFF-F423-4905-B22E-DB5DC13E6F23}" type="pres">
      <dgm:prSet presAssocID="{6ACA32C6-18C6-42D2-B4FB-30132E0D4AC4}" presName="txNode3" presStyleLbl="revTx" presStyleIdx="2" presStyleCnt="4" custScaleX="272727" custScaleY="625000" custLinFactNeighborX="71462" custLinFactNeighborY="-4149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10A565A-EF51-4A89-90C8-D7B27E458F3E}" type="pres">
      <dgm:prSet presAssocID="{97564CB1-84BE-4A1D-AFBD-47ED1CE3A332}" presName="dotNode3" presStyleCnt="0"/>
      <dgm:spPr/>
    </dgm:pt>
    <dgm:pt modelId="{4A2BEE4F-1A6C-4F81-AA2D-6FDA198A83FC}" type="pres">
      <dgm:prSet presAssocID="{97564CB1-84BE-4A1D-AFBD-47ED1CE3A332}" presName="dotRepeatNode" presStyleLbl="fgShp" presStyleIdx="1" presStyleCnt="2"/>
      <dgm:spPr/>
      <dgm:t>
        <a:bodyPr/>
        <a:lstStyle/>
        <a:p>
          <a:endParaRPr lang="it-IT"/>
        </a:p>
      </dgm:t>
    </dgm:pt>
    <dgm:pt modelId="{526E823B-7694-427E-87DE-7B8E6B3B30E2}" type="pres">
      <dgm:prSet presAssocID="{E2E8C04F-F69B-49AF-B86E-4A7B8B17FD5A}" presName="txNode4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FA8DFB03-8059-4BB8-B937-1486A48582D2}" type="presOf" srcId="{E2E8C04F-F69B-49AF-B86E-4A7B8B17FD5A}" destId="{526E823B-7694-427E-87DE-7B8E6B3B30E2}" srcOrd="0" destOrd="0" presId="urn:microsoft.com/office/officeart/2009/3/layout/DescendingProcess"/>
    <dgm:cxn modelId="{CBDACF64-D007-4533-ACC3-02EDC51254FB}" type="presOf" srcId="{6ACA32C6-18C6-42D2-B4FB-30132E0D4AC4}" destId="{80D6ADFF-F423-4905-B22E-DB5DC13E6F23}" srcOrd="0" destOrd="0" presId="urn:microsoft.com/office/officeart/2009/3/layout/DescendingProcess"/>
    <dgm:cxn modelId="{A763B677-1DEA-4984-9805-0B1B6850A725}" srcId="{441DBDA8-D3E0-4A5D-8242-BC7A123F87DB}" destId="{6ACA32C6-18C6-42D2-B4FB-30132E0D4AC4}" srcOrd="2" destOrd="0" parTransId="{FAAC9B91-520B-419C-8005-756BDBACEF18}" sibTransId="{97564CB1-84BE-4A1D-AFBD-47ED1CE3A332}"/>
    <dgm:cxn modelId="{E1380AC8-6AAD-46A6-BA79-E6BAB6A59728}" srcId="{441DBDA8-D3E0-4A5D-8242-BC7A123F87DB}" destId="{146B4083-6484-41D8-AB74-426B02FEBBC0}" srcOrd="1" destOrd="0" parTransId="{6367F361-A81C-467D-BACE-AE5FF3DDAFD6}" sibTransId="{B04E180D-AE9C-4BD1-BF66-2B6AC499A557}"/>
    <dgm:cxn modelId="{F95C0C7D-AA6E-4AEA-988C-A52474EE5219}" type="presOf" srcId="{146B4083-6484-41D8-AB74-426B02FEBBC0}" destId="{2EDEADCB-99CD-47D7-82FA-722E5DA91841}" srcOrd="0" destOrd="0" presId="urn:microsoft.com/office/officeart/2009/3/layout/DescendingProcess"/>
    <dgm:cxn modelId="{0B6518E6-0B8D-4C26-976B-264378628C84}" type="presOf" srcId="{B04E180D-AE9C-4BD1-BF66-2B6AC499A557}" destId="{24223AAB-783F-4AF0-A266-7D4FCCB9F7B7}" srcOrd="0" destOrd="0" presId="urn:microsoft.com/office/officeart/2009/3/layout/DescendingProcess"/>
    <dgm:cxn modelId="{91D51729-0959-440B-9C37-A511A3D960DF}" type="presOf" srcId="{9E1EDC26-7B01-4C63-A2D1-49D3A762F85E}" destId="{13C9AFD6-EF68-479D-B223-7F3808AD6AED}" srcOrd="0" destOrd="0" presId="urn:microsoft.com/office/officeart/2009/3/layout/DescendingProcess"/>
    <dgm:cxn modelId="{1E0B3752-F783-43FB-B5B7-A7A75BC10DD8}" type="presOf" srcId="{97564CB1-84BE-4A1D-AFBD-47ED1CE3A332}" destId="{4A2BEE4F-1A6C-4F81-AA2D-6FDA198A83FC}" srcOrd="0" destOrd="0" presId="urn:microsoft.com/office/officeart/2009/3/layout/DescendingProcess"/>
    <dgm:cxn modelId="{25C5DE76-C9EF-49B2-A4C6-E264F96E5F8F}" srcId="{441DBDA8-D3E0-4A5D-8242-BC7A123F87DB}" destId="{9E1EDC26-7B01-4C63-A2D1-49D3A762F85E}" srcOrd="0" destOrd="0" parTransId="{CCDD8515-7E97-4EC2-9C1F-6168FED9BC27}" sibTransId="{5B8717C1-E464-4000-AD05-885CBDD1E231}"/>
    <dgm:cxn modelId="{94FA1101-1AE7-43F3-A32E-B12B61DD147B}" srcId="{441DBDA8-D3E0-4A5D-8242-BC7A123F87DB}" destId="{E2E8C04F-F69B-49AF-B86E-4A7B8B17FD5A}" srcOrd="3" destOrd="0" parTransId="{ED75945D-A3AC-49CC-9AC8-B1F7A1207994}" sibTransId="{12D019FB-7395-4679-9830-36E6DBC81DC1}"/>
    <dgm:cxn modelId="{17550F83-476A-458F-94FC-1BBA19EEAA2E}" type="presOf" srcId="{441DBDA8-D3E0-4A5D-8242-BC7A123F87DB}" destId="{151D111A-7307-4C7A-9E6F-D08BD2BEEC85}" srcOrd="0" destOrd="0" presId="urn:microsoft.com/office/officeart/2009/3/layout/DescendingProcess"/>
    <dgm:cxn modelId="{371D6A9E-572F-43F1-8661-C784957493FC}" type="presParOf" srcId="{151D111A-7307-4C7A-9E6F-D08BD2BEEC85}" destId="{28F9DAF2-A53E-4954-A2E2-69079AA7637A}" srcOrd="0" destOrd="0" presId="urn:microsoft.com/office/officeart/2009/3/layout/DescendingProcess"/>
    <dgm:cxn modelId="{664416E9-7126-40DC-850C-52673B9D2661}" type="presParOf" srcId="{151D111A-7307-4C7A-9E6F-D08BD2BEEC85}" destId="{13C9AFD6-EF68-479D-B223-7F3808AD6AED}" srcOrd="1" destOrd="0" presId="urn:microsoft.com/office/officeart/2009/3/layout/DescendingProcess"/>
    <dgm:cxn modelId="{C144E977-2F14-4568-BB86-8673AB883A0A}" type="presParOf" srcId="{151D111A-7307-4C7A-9E6F-D08BD2BEEC85}" destId="{2EDEADCB-99CD-47D7-82FA-722E5DA91841}" srcOrd="2" destOrd="0" presId="urn:microsoft.com/office/officeart/2009/3/layout/DescendingProcess"/>
    <dgm:cxn modelId="{2D4BEBBC-8690-4921-8C32-FCF8CACE24BB}" type="presParOf" srcId="{151D111A-7307-4C7A-9E6F-D08BD2BEEC85}" destId="{BC7A45EA-3B4C-4447-A396-DECA8EFD8228}" srcOrd="3" destOrd="0" presId="urn:microsoft.com/office/officeart/2009/3/layout/DescendingProcess"/>
    <dgm:cxn modelId="{2A0117F5-8B96-4D74-AD46-36A75C465B39}" type="presParOf" srcId="{BC7A45EA-3B4C-4447-A396-DECA8EFD8228}" destId="{24223AAB-783F-4AF0-A266-7D4FCCB9F7B7}" srcOrd="0" destOrd="0" presId="urn:microsoft.com/office/officeart/2009/3/layout/DescendingProcess"/>
    <dgm:cxn modelId="{1C51C055-400A-4F2B-8255-B09EB256194E}" type="presParOf" srcId="{151D111A-7307-4C7A-9E6F-D08BD2BEEC85}" destId="{80D6ADFF-F423-4905-B22E-DB5DC13E6F23}" srcOrd="4" destOrd="0" presId="urn:microsoft.com/office/officeart/2009/3/layout/DescendingProcess"/>
    <dgm:cxn modelId="{44897100-23C0-4826-B3F2-6D2902B7BBD1}" type="presParOf" srcId="{151D111A-7307-4C7A-9E6F-D08BD2BEEC85}" destId="{310A565A-EF51-4A89-90C8-D7B27E458F3E}" srcOrd="5" destOrd="0" presId="urn:microsoft.com/office/officeart/2009/3/layout/DescendingProcess"/>
    <dgm:cxn modelId="{D08B6D7E-9CB2-4DC7-9B8E-44141886B9B2}" type="presParOf" srcId="{310A565A-EF51-4A89-90C8-D7B27E458F3E}" destId="{4A2BEE4F-1A6C-4F81-AA2D-6FDA198A83FC}" srcOrd="0" destOrd="0" presId="urn:microsoft.com/office/officeart/2009/3/layout/DescendingProcess"/>
    <dgm:cxn modelId="{03A8D330-F79E-4D2F-A1A8-EB7788400463}" type="presParOf" srcId="{151D111A-7307-4C7A-9E6F-D08BD2BEEC85}" destId="{526E823B-7694-427E-87DE-7B8E6B3B30E2}" srcOrd="6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E9C968C-750C-4A46-A910-86FC036987FE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BD3CF774-F4F5-4090-94FA-576357D5EDBA}">
      <dgm:prSet phldrT="[Testo]" custT="1"/>
      <dgm:spPr/>
      <dgm:t>
        <a:bodyPr/>
        <a:lstStyle/>
        <a:p>
          <a:r>
            <a:rPr lang="it-IT" sz="1200" dirty="0" smtClean="0"/>
            <a:t>Enogastronomia e artigianato</a:t>
          </a:r>
          <a:endParaRPr lang="it-IT" sz="1200" dirty="0"/>
        </a:p>
      </dgm:t>
    </dgm:pt>
    <dgm:pt modelId="{97C3B58A-88C2-4E94-BA64-DC59A5C3E62A}" type="parTrans" cxnId="{0A669512-1620-4337-AC44-B7681B0C10AD}">
      <dgm:prSet/>
      <dgm:spPr/>
      <dgm:t>
        <a:bodyPr/>
        <a:lstStyle/>
        <a:p>
          <a:endParaRPr lang="it-IT"/>
        </a:p>
      </dgm:t>
    </dgm:pt>
    <dgm:pt modelId="{93CC3E40-91D7-4BDE-9B3F-B960259C3DA8}" type="sibTrans" cxnId="{0A669512-1620-4337-AC44-B7681B0C10AD}">
      <dgm:prSet/>
      <dgm:spPr/>
      <dgm:t>
        <a:bodyPr/>
        <a:lstStyle/>
        <a:p>
          <a:endParaRPr lang="it-IT"/>
        </a:p>
      </dgm:t>
    </dgm:pt>
    <dgm:pt modelId="{20311602-F13F-45D7-8608-7813DB14B9DA}">
      <dgm:prSet phldrT="[Testo]" custT="1"/>
      <dgm:spPr/>
      <dgm:t>
        <a:bodyPr/>
        <a:lstStyle/>
        <a:p>
          <a:endParaRPr lang="it-IT" sz="1600" dirty="0" smtClean="0">
            <a:solidFill>
              <a:schemeClr val="accent5">
                <a:lumMod val="75000"/>
              </a:schemeClr>
            </a:solidFill>
          </a:endParaRPr>
        </a:p>
        <a:p>
          <a:r>
            <a:rPr lang="it-IT" sz="1600" dirty="0" smtClean="0">
              <a:solidFill>
                <a:schemeClr val="accent5">
                  <a:lumMod val="75000"/>
                </a:schemeClr>
              </a:solidFill>
            </a:rPr>
            <a:t>Sistema turistico locale</a:t>
          </a:r>
          <a:endParaRPr lang="it-IT" sz="1600" dirty="0">
            <a:solidFill>
              <a:schemeClr val="accent5">
                <a:lumMod val="75000"/>
              </a:schemeClr>
            </a:solidFill>
          </a:endParaRPr>
        </a:p>
      </dgm:t>
    </dgm:pt>
    <dgm:pt modelId="{5128C151-24A8-42CD-A142-7D8EC1BB7FA3}" type="parTrans" cxnId="{38BC7B37-862D-483A-A40A-ECA6F0B161FE}">
      <dgm:prSet/>
      <dgm:spPr/>
      <dgm:t>
        <a:bodyPr/>
        <a:lstStyle/>
        <a:p>
          <a:endParaRPr lang="it-IT"/>
        </a:p>
      </dgm:t>
    </dgm:pt>
    <dgm:pt modelId="{7FBC2AFA-93AE-4BDD-9DAD-7882AE633C50}" type="sibTrans" cxnId="{38BC7B37-862D-483A-A40A-ECA6F0B161FE}">
      <dgm:prSet/>
      <dgm:spPr/>
      <dgm:t>
        <a:bodyPr/>
        <a:lstStyle/>
        <a:p>
          <a:endParaRPr lang="it-IT"/>
        </a:p>
      </dgm:t>
    </dgm:pt>
    <dgm:pt modelId="{224C5894-D086-46C2-A501-B4C03CCB3F64}">
      <dgm:prSet phldrT="[Testo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it-IT" sz="1200" dirty="0" smtClean="0">
              <a:solidFill>
                <a:schemeClr val="tx1"/>
              </a:solidFill>
            </a:rPr>
            <a:t>Attività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it-IT" sz="1200" dirty="0" smtClean="0">
              <a:solidFill>
                <a:schemeClr val="tx1"/>
              </a:solidFill>
            </a:rPr>
            <a:t>     sostenibili  e naturalistiche</a:t>
          </a:r>
          <a:endParaRPr lang="it-IT" sz="1200" dirty="0">
            <a:solidFill>
              <a:schemeClr val="tx1"/>
            </a:solidFill>
          </a:endParaRPr>
        </a:p>
      </dgm:t>
    </dgm:pt>
    <dgm:pt modelId="{A3E293AB-14B1-409B-89BA-DA9994BAE1BE}" type="parTrans" cxnId="{C7EFD8AE-0130-4CE6-8D2F-B1FF4652B203}">
      <dgm:prSet/>
      <dgm:spPr/>
      <dgm:t>
        <a:bodyPr/>
        <a:lstStyle/>
        <a:p>
          <a:endParaRPr lang="it-IT"/>
        </a:p>
      </dgm:t>
    </dgm:pt>
    <dgm:pt modelId="{6085114B-57AC-46AD-A4E9-AF675B1D3FAA}" type="sibTrans" cxnId="{C7EFD8AE-0130-4CE6-8D2F-B1FF4652B203}">
      <dgm:prSet/>
      <dgm:spPr/>
      <dgm:t>
        <a:bodyPr/>
        <a:lstStyle/>
        <a:p>
          <a:endParaRPr lang="it-IT"/>
        </a:p>
      </dgm:t>
    </dgm:pt>
    <dgm:pt modelId="{BDE006A6-4192-4129-B93C-9341BC141AB1}" type="pres">
      <dgm:prSet presAssocID="{7E9C968C-750C-4A46-A910-86FC036987FE}" presName="compositeShape" presStyleCnt="0">
        <dgm:presLayoutVars>
          <dgm:chMax val="7"/>
          <dgm:dir/>
          <dgm:resizeHandles val="exact"/>
        </dgm:presLayoutVars>
      </dgm:prSet>
      <dgm:spPr/>
    </dgm:pt>
    <dgm:pt modelId="{ECA4C2F5-E192-456A-BCC0-3B123478C142}" type="pres">
      <dgm:prSet presAssocID="{7E9C968C-750C-4A46-A910-86FC036987FE}" presName="wedge1" presStyleLbl="node1" presStyleIdx="0" presStyleCnt="3" custScaleX="80343" custScaleY="84668" custLinFactNeighborX="56859" custLinFactNeighborY="-28682"/>
      <dgm:spPr/>
      <dgm:t>
        <a:bodyPr/>
        <a:lstStyle/>
        <a:p>
          <a:endParaRPr lang="it-IT"/>
        </a:p>
      </dgm:t>
    </dgm:pt>
    <dgm:pt modelId="{AFB04370-873B-4A71-BE70-92D9D0AFF118}" type="pres">
      <dgm:prSet presAssocID="{7E9C968C-750C-4A46-A910-86FC036987FE}" presName="dummy1a" presStyleCnt="0"/>
      <dgm:spPr/>
    </dgm:pt>
    <dgm:pt modelId="{1C4E2610-8EE5-4988-AF9F-AB5183801AE9}" type="pres">
      <dgm:prSet presAssocID="{7E9C968C-750C-4A46-A910-86FC036987FE}" presName="dummy1b" presStyleCnt="0"/>
      <dgm:spPr/>
    </dgm:pt>
    <dgm:pt modelId="{FAA6D0C3-B9CE-46A6-ABFB-9146C1C45CBD}" type="pres">
      <dgm:prSet presAssocID="{7E9C968C-750C-4A46-A910-86FC036987FE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97B6AC9-276E-48E7-BA89-959C04F3C572}" type="pres">
      <dgm:prSet presAssocID="{7E9C968C-750C-4A46-A910-86FC036987FE}" presName="wedge2" presStyleLbl="node1" presStyleIdx="1" presStyleCnt="3" custScaleX="88098" custScaleY="76722" custLinFactNeighborX="58357" custLinFactNeighborY="-32518"/>
      <dgm:spPr/>
      <dgm:t>
        <a:bodyPr/>
        <a:lstStyle/>
        <a:p>
          <a:endParaRPr lang="it-IT"/>
        </a:p>
      </dgm:t>
    </dgm:pt>
    <dgm:pt modelId="{D40892E9-12A8-4B5F-B6BB-8D20980EF802}" type="pres">
      <dgm:prSet presAssocID="{7E9C968C-750C-4A46-A910-86FC036987FE}" presName="dummy2a" presStyleCnt="0"/>
      <dgm:spPr/>
    </dgm:pt>
    <dgm:pt modelId="{F6E34E83-7263-454C-AF83-A686A2A41F2F}" type="pres">
      <dgm:prSet presAssocID="{7E9C968C-750C-4A46-A910-86FC036987FE}" presName="dummy2b" presStyleCnt="0"/>
      <dgm:spPr/>
    </dgm:pt>
    <dgm:pt modelId="{33B3F75B-D033-459E-852A-4EF74F622092}" type="pres">
      <dgm:prSet presAssocID="{7E9C968C-750C-4A46-A910-86FC036987FE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CE0ECD6-5877-4482-89C0-FB53AB8EE084}" type="pres">
      <dgm:prSet presAssocID="{7E9C968C-750C-4A46-A910-86FC036987FE}" presName="wedge3" presStyleLbl="node1" presStyleIdx="2" presStyleCnt="3" custScaleX="83789" custScaleY="80609" custLinFactNeighborX="60106" custLinFactNeighborY="-29354"/>
      <dgm:spPr/>
      <dgm:t>
        <a:bodyPr/>
        <a:lstStyle/>
        <a:p>
          <a:endParaRPr lang="it-IT"/>
        </a:p>
      </dgm:t>
    </dgm:pt>
    <dgm:pt modelId="{55CC8D3E-C07E-4404-A11D-8981F3343007}" type="pres">
      <dgm:prSet presAssocID="{7E9C968C-750C-4A46-A910-86FC036987FE}" presName="dummy3a" presStyleCnt="0"/>
      <dgm:spPr/>
    </dgm:pt>
    <dgm:pt modelId="{1E8824BF-EE71-41AB-8414-2CC2FE0D361F}" type="pres">
      <dgm:prSet presAssocID="{7E9C968C-750C-4A46-A910-86FC036987FE}" presName="dummy3b" presStyleCnt="0"/>
      <dgm:spPr/>
    </dgm:pt>
    <dgm:pt modelId="{DC7A9349-8BC7-4CE4-8C66-EA9D417B09A1}" type="pres">
      <dgm:prSet presAssocID="{7E9C968C-750C-4A46-A910-86FC036987FE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B9D15DA-7F5F-4319-A229-00392B464E96}" type="pres">
      <dgm:prSet presAssocID="{93CC3E40-91D7-4BDE-9B3F-B960259C3DA8}" presName="arrowWedge1" presStyleLbl="fgSibTrans2D1" presStyleIdx="0" presStyleCnt="3" custScaleX="66883" custScaleY="82986" custLinFactNeighborX="519" custLinFactNeighborY="-3117"/>
      <dgm:spPr/>
    </dgm:pt>
    <dgm:pt modelId="{43E1A95E-17B1-4CA8-9236-D21B878F2B04}" type="pres">
      <dgm:prSet presAssocID="{7FBC2AFA-93AE-4BDD-9DAD-7882AE633C50}" presName="arrowWedge2" presStyleLbl="fgSibTrans2D1" presStyleIdx="1" presStyleCnt="3" custLinFactNeighborX="435" custLinFactNeighborY="-37265"/>
      <dgm:spPr/>
    </dgm:pt>
    <dgm:pt modelId="{0455FD4D-23A7-47C7-A674-3BD728DF140A}" type="pres">
      <dgm:prSet presAssocID="{6085114B-57AC-46AD-A4E9-AF675B1D3FAA}" presName="arrowWedge3" presStyleLbl="fgSibTrans2D1" presStyleIdx="2" presStyleCnt="3" custFlipVert="1" custFlipHor="1" custScaleX="1012" custScaleY="16260" custLinFactNeighborX="45182" custLinFactNeighborY="-16203"/>
      <dgm:spPr/>
    </dgm:pt>
  </dgm:ptLst>
  <dgm:cxnLst>
    <dgm:cxn modelId="{38BC7B37-862D-483A-A40A-ECA6F0B161FE}" srcId="{7E9C968C-750C-4A46-A910-86FC036987FE}" destId="{20311602-F13F-45D7-8608-7813DB14B9DA}" srcOrd="1" destOrd="0" parTransId="{5128C151-24A8-42CD-A142-7D8EC1BB7FA3}" sibTransId="{7FBC2AFA-93AE-4BDD-9DAD-7882AE633C50}"/>
    <dgm:cxn modelId="{451ECCE1-3DC7-4A36-BB1C-DC5C7D5E2841}" type="presOf" srcId="{20311602-F13F-45D7-8608-7813DB14B9DA}" destId="{D97B6AC9-276E-48E7-BA89-959C04F3C572}" srcOrd="0" destOrd="0" presId="urn:microsoft.com/office/officeart/2005/8/layout/cycle8"/>
    <dgm:cxn modelId="{0A669512-1620-4337-AC44-B7681B0C10AD}" srcId="{7E9C968C-750C-4A46-A910-86FC036987FE}" destId="{BD3CF774-F4F5-4090-94FA-576357D5EDBA}" srcOrd="0" destOrd="0" parTransId="{97C3B58A-88C2-4E94-BA64-DC59A5C3E62A}" sibTransId="{93CC3E40-91D7-4BDE-9B3F-B960259C3DA8}"/>
    <dgm:cxn modelId="{C2D6DDAF-DF7D-4768-BD8E-651AD3B1F4C5}" type="presOf" srcId="{224C5894-D086-46C2-A501-B4C03CCB3F64}" destId="{BCE0ECD6-5877-4482-89C0-FB53AB8EE084}" srcOrd="0" destOrd="0" presId="urn:microsoft.com/office/officeart/2005/8/layout/cycle8"/>
    <dgm:cxn modelId="{76DD1C50-3D16-426C-ABFC-CA5F05500EFC}" type="presOf" srcId="{20311602-F13F-45D7-8608-7813DB14B9DA}" destId="{33B3F75B-D033-459E-852A-4EF74F622092}" srcOrd="1" destOrd="0" presId="urn:microsoft.com/office/officeart/2005/8/layout/cycle8"/>
    <dgm:cxn modelId="{C7EFD8AE-0130-4CE6-8D2F-B1FF4652B203}" srcId="{7E9C968C-750C-4A46-A910-86FC036987FE}" destId="{224C5894-D086-46C2-A501-B4C03CCB3F64}" srcOrd="2" destOrd="0" parTransId="{A3E293AB-14B1-409B-89BA-DA9994BAE1BE}" sibTransId="{6085114B-57AC-46AD-A4E9-AF675B1D3FAA}"/>
    <dgm:cxn modelId="{FBBA7F17-68FC-4207-8F2D-F392B0E033A0}" type="presOf" srcId="{224C5894-D086-46C2-A501-B4C03CCB3F64}" destId="{DC7A9349-8BC7-4CE4-8C66-EA9D417B09A1}" srcOrd="1" destOrd="0" presId="urn:microsoft.com/office/officeart/2005/8/layout/cycle8"/>
    <dgm:cxn modelId="{F487574E-D544-42AD-94C7-4A26E0382DEB}" type="presOf" srcId="{BD3CF774-F4F5-4090-94FA-576357D5EDBA}" destId="{ECA4C2F5-E192-456A-BCC0-3B123478C142}" srcOrd="0" destOrd="0" presId="urn:microsoft.com/office/officeart/2005/8/layout/cycle8"/>
    <dgm:cxn modelId="{D80D6FD0-7579-4359-B2AF-106265003E24}" type="presOf" srcId="{7E9C968C-750C-4A46-A910-86FC036987FE}" destId="{BDE006A6-4192-4129-B93C-9341BC141AB1}" srcOrd="0" destOrd="0" presId="urn:microsoft.com/office/officeart/2005/8/layout/cycle8"/>
    <dgm:cxn modelId="{9FEDB161-3CC1-4574-86CC-A16FB811BDD6}" type="presOf" srcId="{BD3CF774-F4F5-4090-94FA-576357D5EDBA}" destId="{FAA6D0C3-B9CE-46A6-ABFB-9146C1C45CBD}" srcOrd="1" destOrd="0" presId="urn:microsoft.com/office/officeart/2005/8/layout/cycle8"/>
    <dgm:cxn modelId="{437C5D2C-AF15-4161-B70E-31F106AB4441}" type="presParOf" srcId="{BDE006A6-4192-4129-B93C-9341BC141AB1}" destId="{ECA4C2F5-E192-456A-BCC0-3B123478C142}" srcOrd="0" destOrd="0" presId="urn:microsoft.com/office/officeart/2005/8/layout/cycle8"/>
    <dgm:cxn modelId="{4E22E4FD-DD16-4C46-94A5-3D9518C15B22}" type="presParOf" srcId="{BDE006A6-4192-4129-B93C-9341BC141AB1}" destId="{AFB04370-873B-4A71-BE70-92D9D0AFF118}" srcOrd="1" destOrd="0" presId="urn:microsoft.com/office/officeart/2005/8/layout/cycle8"/>
    <dgm:cxn modelId="{15D9FDCE-1062-49FD-849D-EF210B213F73}" type="presParOf" srcId="{BDE006A6-4192-4129-B93C-9341BC141AB1}" destId="{1C4E2610-8EE5-4988-AF9F-AB5183801AE9}" srcOrd="2" destOrd="0" presId="urn:microsoft.com/office/officeart/2005/8/layout/cycle8"/>
    <dgm:cxn modelId="{8F7B3DA3-DDAB-4CD5-ACAC-A2AACBF9E3D5}" type="presParOf" srcId="{BDE006A6-4192-4129-B93C-9341BC141AB1}" destId="{FAA6D0C3-B9CE-46A6-ABFB-9146C1C45CBD}" srcOrd="3" destOrd="0" presId="urn:microsoft.com/office/officeart/2005/8/layout/cycle8"/>
    <dgm:cxn modelId="{8E378CA4-74E8-46D6-BF2C-04B63D865F11}" type="presParOf" srcId="{BDE006A6-4192-4129-B93C-9341BC141AB1}" destId="{D97B6AC9-276E-48E7-BA89-959C04F3C572}" srcOrd="4" destOrd="0" presId="urn:microsoft.com/office/officeart/2005/8/layout/cycle8"/>
    <dgm:cxn modelId="{AFF6AB5B-58C5-4060-B6A5-0276073268AC}" type="presParOf" srcId="{BDE006A6-4192-4129-B93C-9341BC141AB1}" destId="{D40892E9-12A8-4B5F-B6BB-8D20980EF802}" srcOrd="5" destOrd="0" presId="urn:microsoft.com/office/officeart/2005/8/layout/cycle8"/>
    <dgm:cxn modelId="{F9E33211-0190-427B-AB56-08EB945392B0}" type="presParOf" srcId="{BDE006A6-4192-4129-B93C-9341BC141AB1}" destId="{F6E34E83-7263-454C-AF83-A686A2A41F2F}" srcOrd="6" destOrd="0" presId="urn:microsoft.com/office/officeart/2005/8/layout/cycle8"/>
    <dgm:cxn modelId="{7017C311-3CF0-417C-BBC4-69470BD2D5DE}" type="presParOf" srcId="{BDE006A6-4192-4129-B93C-9341BC141AB1}" destId="{33B3F75B-D033-459E-852A-4EF74F622092}" srcOrd="7" destOrd="0" presId="urn:microsoft.com/office/officeart/2005/8/layout/cycle8"/>
    <dgm:cxn modelId="{10590767-6E9D-4078-9B70-47D33C889F25}" type="presParOf" srcId="{BDE006A6-4192-4129-B93C-9341BC141AB1}" destId="{BCE0ECD6-5877-4482-89C0-FB53AB8EE084}" srcOrd="8" destOrd="0" presId="urn:microsoft.com/office/officeart/2005/8/layout/cycle8"/>
    <dgm:cxn modelId="{3C571C14-4873-4CF2-89F2-759225B72BA3}" type="presParOf" srcId="{BDE006A6-4192-4129-B93C-9341BC141AB1}" destId="{55CC8D3E-C07E-4404-A11D-8981F3343007}" srcOrd="9" destOrd="0" presId="urn:microsoft.com/office/officeart/2005/8/layout/cycle8"/>
    <dgm:cxn modelId="{26440395-F5F5-4ADB-9586-386CA785CA99}" type="presParOf" srcId="{BDE006A6-4192-4129-B93C-9341BC141AB1}" destId="{1E8824BF-EE71-41AB-8414-2CC2FE0D361F}" srcOrd="10" destOrd="0" presId="urn:microsoft.com/office/officeart/2005/8/layout/cycle8"/>
    <dgm:cxn modelId="{6A0E2BCF-7121-4D29-B3F7-E0A0397762A3}" type="presParOf" srcId="{BDE006A6-4192-4129-B93C-9341BC141AB1}" destId="{DC7A9349-8BC7-4CE4-8C66-EA9D417B09A1}" srcOrd="11" destOrd="0" presId="urn:microsoft.com/office/officeart/2005/8/layout/cycle8"/>
    <dgm:cxn modelId="{15200ED3-0088-4EE9-A020-6304837F148B}" type="presParOf" srcId="{BDE006A6-4192-4129-B93C-9341BC141AB1}" destId="{6B9D15DA-7F5F-4319-A229-00392B464E96}" srcOrd="12" destOrd="0" presId="urn:microsoft.com/office/officeart/2005/8/layout/cycle8"/>
    <dgm:cxn modelId="{B458B758-0B1C-4596-9799-043D8183CA83}" type="presParOf" srcId="{BDE006A6-4192-4129-B93C-9341BC141AB1}" destId="{43E1A95E-17B1-4CA8-9236-D21B878F2B04}" srcOrd="13" destOrd="0" presId="urn:microsoft.com/office/officeart/2005/8/layout/cycle8"/>
    <dgm:cxn modelId="{424BCD59-115A-4E4A-A866-78E3EB47D143}" type="presParOf" srcId="{BDE006A6-4192-4129-B93C-9341BC141AB1}" destId="{0455FD4D-23A7-47C7-A674-3BD728DF140A}" srcOrd="14" destOrd="0" presId="urn:microsoft.com/office/officeart/2005/8/layout/cycle8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F9DAF2-A53E-4954-A2E2-69079AA7637A}">
      <dsp:nvSpPr>
        <dsp:cNvPr id="0" name=""/>
        <dsp:cNvSpPr/>
      </dsp:nvSpPr>
      <dsp:spPr>
        <a:xfrm rot="17203626" flipH="1">
          <a:off x="4307777" y="1676305"/>
          <a:ext cx="2266501" cy="1958909"/>
        </a:xfrm>
        <a:prstGeom prst="swooshArrow">
          <a:avLst>
            <a:gd name="adj1" fmla="val 16310"/>
            <a:gd name="adj2" fmla="val 313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223AAB-783F-4AF0-A266-7D4FCCB9F7B7}">
      <dsp:nvSpPr>
        <dsp:cNvPr id="0" name=""/>
        <dsp:cNvSpPr/>
      </dsp:nvSpPr>
      <dsp:spPr>
        <a:xfrm>
          <a:off x="4663447" y="1689387"/>
          <a:ext cx="121067" cy="121067"/>
        </a:xfrm>
        <a:prstGeom prst="ellips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2BEE4F-1A6C-4F81-AA2D-6FDA198A83FC}">
      <dsp:nvSpPr>
        <dsp:cNvPr id="0" name=""/>
        <dsp:cNvSpPr/>
      </dsp:nvSpPr>
      <dsp:spPr>
        <a:xfrm>
          <a:off x="5717842" y="2717348"/>
          <a:ext cx="121067" cy="121067"/>
        </a:xfrm>
        <a:prstGeom prst="ellips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C9AFD6-EF68-479D-B223-7F3808AD6AED}">
      <dsp:nvSpPr>
        <dsp:cNvPr id="0" name=""/>
        <dsp:cNvSpPr/>
      </dsp:nvSpPr>
      <dsp:spPr>
        <a:xfrm>
          <a:off x="2341510" y="-1110"/>
          <a:ext cx="2260292" cy="8885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b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5600" kern="1200" dirty="0"/>
        </a:p>
      </dsp:txBody>
      <dsp:txXfrm>
        <a:off x="2341510" y="-1110"/>
        <a:ext cx="2260292" cy="888566"/>
      </dsp:txXfrm>
    </dsp:sp>
    <dsp:sp modelId="{2EDEADCB-99CD-47D7-82FA-722E5DA91841}">
      <dsp:nvSpPr>
        <dsp:cNvPr id="0" name=""/>
        <dsp:cNvSpPr/>
      </dsp:nvSpPr>
      <dsp:spPr>
        <a:xfrm>
          <a:off x="5334870" y="1305637"/>
          <a:ext cx="3115537" cy="8885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l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5600" kern="1200" dirty="0"/>
        </a:p>
      </dsp:txBody>
      <dsp:txXfrm>
        <a:off x="5334870" y="1305637"/>
        <a:ext cx="3115537" cy="888566"/>
      </dsp:txXfrm>
    </dsp:sp>
    <dsp:sp modelId="{80D6ADFF-F423-4905-B22E-DB5DC13E6F23}">
      <dsp:nvSpPr>
        <dsp:cNvPr id="0" name=""/>
        <dsp:cNvSpPr/>
      </dsp:nvSpPr>
      <dsp:spPr>
        <a:xfrm>
          <a:off x="-176316" y="0"/>
          <a:ext cx="8330306" cy="55535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230" tIns="62230" rIns="62230" bIns="62230" numCol="1" spcCol="1270" anchor="ctr" anchorCtr="0">
          <a:noAutofit/>
        </a:bodyPr>
        <a:lstStyle/>
        <a:p>
          <a:pPr lvl="0" algn="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4900" kern="1200" dirty="0" smtClean="0"/>
        </a:p>
        <a:p>
          <a:pPr lvl="0" algn="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4900" kern="1200" dirty="0" smtClean="0"/>
        </a:p>
        <a:p>
          <a:pPr lvl="0" algn="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4900" kern="1200" dirty="0" smtClean="0"/>
        </a:p>
        <a:p>
          <a:pPr lvl="0" algn="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4900" kern="1200" dirty="0" smtClean="0"/>
        </a:p>
        <a:p>
          <a:pPr lvl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3200" kern="1200" dirty="0" smtClean="0">
            <a:solidFill>
              <a:srgbClr val="002060"/>
            </a:solidFill>
          </a:endParaRPr>
        </a:p>
        <a:p>
          <a:pPr lvl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3200" kern="1200" dirty="0" smtClean="0">
            <a:solidFill>
              <a:srgbClr val="002060"/>
            </a:solidFill>
          </a:endParaRPr>
        </a:p>
        <a:p>
          <a:pPr lvl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200" kern="1200" dirty="0" smtClean="0">
              <a:solidFill>
                <a:srgbClr val="002060"/>
              </a:solidFill>
            </a:rPr>
            <a:t>Interventi infrastrutturali </a:t>
          </a:r>
          <a:r>
            <a:rPr lang="it-IT" sz="3200" kern="1200" dirty="0" smtClean="0">
              <a:solidFill>
                <a:srgbClr val="002060"/>
              </a:solidFill>
            </a:rPr>
            <a:t>«keynesiani»</a:t>
          </a:r>
          <a:endParaRPr lang="it-IT" sz="3200" kern="1200" dirty="0" smtClean="0">
            <a:solidFill>
              <a:srgbClr val="002060"/>
            </a:solidFill>
          </a:endParaRPr>
        </a:p>
        <a:p>
          <a:pPr lvl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200" kern="1200" dirty="0" smtClean="0">
              <a:solidFill>
                <a:srgbClr val="002060"/>
              </a:solidFill>
            </a:rPr>
            <a:t>nel Mezzogiorno d’Italia</a:t>
          </a:r>
          <a:endParaRPr lang="it-IT" sz="3200" kern="1200" dirty="0">
            <a:solidFill>
              <a:srgbClr val="002060"/>
            </a:solidFill>
          </a:endParaRPr>
        </a:p>
      </dsp:txBody>
      <dsp:txXfrm>
        <a:off x="-176316" y="0"/>
        <a:ext cx="8330306" cy="5553543"/>
      </dsp:txXfrm>
    </dsp:sp>
    <dsp:sp modelId="{526E823B-7694-427E-87DE-7B8E6B3B30E2}">
      <dsp:nvSpPr>
        <dsp:cNvPr id="0" name=""/>
        <dsp:cNvSpPr/>
      </dsp:nvSpPr>
      <dsp:spPr>
        <a:xfrm>
          <a:off x="5395959" y="4663865"/>
          <a:ext cx="3054448" cy="8885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t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5600" kern="1200" dirty="0"/>
        </a:p>
      </dsp:txBody>
      <dsp:txXfrm>
        <a:off x="5395959" y="4663865"/>
        <a:ext cx="3054448" cy="8885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A53B10-9FFC-4BFF-B8C5-2A52071DAA96}" type="datetimeFigureOut">
              <a:rPr lang="it-IT" smtClean="0"/>
              <a:pPr/>
              <a:t>27/09/2018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1B8178-6906-4058-B536-6D052A61C8D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1607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B8178-6906-4058-B536-6D052A61C8DA}" type="slidenum">
              <a:rPr lang="it-IT" smtClean="0"/>
              <a:pPr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5575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9373453" y="0"/>
            <a:ext cx="1219518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7427201" y="3681414"/>
            <a:ext cx="4764799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Freeform 8"/>
          <p:cNvSpPr/>
          <p:nvPr/>
        </p:nvSpPr>
        <p:spPr>
          <a:xfrm>
            <a:off x="9188726" y="-8467"/>
            <a:ext cx="3006450" cy="6866467"/>
          </a:xfrm>
          <a:custGeom>
            <a:avLst/>
            <a:gdLst>
              <a:gd name="connsiteX0" fmla="*/ 2023534 w 3005667"/>
              <a:gd name="connsiteY0" fmla="*/ 8467 h 6866467"/>
              <a:gd name="connsiteX1" fmla="*/ 0 w 3005667"/>
              <a:gd name="connsiteY1" fmla="*/ 6866467 h 6866467"/>
              <a:gd name="connsiteX2" fmla="*/ 2997200 w 3005667"/>
              <a:gd name="connsiteY2" fmla="*/ 6858000 h 6866467"/>
              <a:gd name="connsiteX3" fmla="*/ 3005667 w 3005667"/>
              <a:gd name="connsiteY3" fmla="*/ 0 h 6866467"/>
              <a:gd name="connsiteX4" fmla="*/ 2023534 w 3005667"/>
              <a:gd name="connsiteY4" fmla="*/ 8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5667" h="6866467">
                <a:moveTo>
                  <a:pt x="2023534" y="8467"/>
                </a:moveTo>
                <a:lnTo>
                  <a:pt x="0" y="6866467"/>
                </a:lnTo>
                <a:lnTo>
                  <a:pt x="2997200" y="6858000"/>
                </a:lnTo>
                <a:cubicBezTo>
                  <a:pt x="3000022" y="4572000"/>
                  <a:pt x="3002845" y="2286000"/>
                  <a:pt x="3005667" y="0"/>
                </a:cubicBezTo>
                <a:lnTo>
                  <a:pt x="2023534" y="8467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Freeform 9"/>
          <p:cNvSpPr/>
          <p:nvPr/>
        </p:nvSpPr>
        <p:spPr>
          <a:xfrm>
            <a:off x="9603701" y="-8467"/>
            <a:ext cx="2591475" cy="6866467"/>
          </a:xfrm>
          <a:custGeom>
            <a:avLst/>
            <a:gdLst>
              <a:gd name="connsiteX0" fmla="*/ 0 w 2590800"/>
              <a:gd name="connsiteY0" fmla="*/ 0 h 6866467"/>
              <a:gd name="connsiteX1" fmla="*/ 1202267 w 2590800"/>
              <a:gd name="connsiteY1" fmla="*/ 6866467 h 6866467"/>
              <a:gd name="connsiteX2" fmla="*/ 2590800 w 2590800"/>
              <a:gd name="connsiteY2" fmla="*/ 6866467 h 6866467"/>
              <a:gd name="connsiteX3" fmla="*/ 2582333 w 2590800"/>
              <a:gd name="connsiteY3" fmla="*/ 0 h 6866467"/>
              <a:gd name="connsiteX4" fmla="*/ 0 w 2590800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0800" h="6866467">
                <a:moveTo>
                  <a:pt x="0" y="0"/>
                </a:moveTo>
                <a:lnTo>
                  <a:pt x="1202267" y="6866467"/>
                </a:lnTo>
                <a:lnTo>
                  <a:pt x="2590800" y="6866467"/>
                </a:lnTo>
                <a:cubicBezTo>
                  <a:pt x="2587978" y="4577645"/>
                  <a:pt x="2585155" y="2288822"/>
                  <a:pt x="2582333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Freeform 10"/>
          <p:cNvSpPr/>
          <p:nvPr/>
        </p:nvSpPr>
        <p:spPr>
          <a:xfrm>
            <a:off x="8934660" y="3048000"/>
            <a:ext cx="3260516" cy="3810000"/>
          </a:xfrm>
          <a:custGeom>
            <a:avLst/>
            <a:gdLst>
              <a:gd name="connsiteX0" fmla="*/ 0 w 3259667"/>
              <a:gd name="connsiteY0" fmla="*/ 3810000 h 3810000"/>
              <a:gd name="connsiteX1" fmla="*/ 3251200 w 3259667"/>
              <a:gd name="connsiteY1" fmla="*/ 0 h 3810000"/>
              <a:gd name="connsiteX2" fmla="*/ 3259667 w 3259667"/>
              <a:gd name="connsiteY2" fmla="*/ 3810000 h 3810000"/>
              <a:gd name="connsiteX3" fmla="*/ 0 w 3259667"/>
              <a:gd name="connsiteY3" fmla="*/ 381000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9667" h="3810000">
                <a:moveTo>
                  <a:pt x="0" y="3810000"/>
                </a:moveTo>
                <a:lnTo>
                  <a:pt x="3251200" y="0"/>
                </a:lnTo>
                <a:cubicBezTo>
                  <a:pt x="3254022" y="1270000"/>
                  <a:pt x="3256845" y="2540000"/>
                  <a:pt x="3259667" y="3810000"/>
                </a:cubicBezTo>
                <a:lnTo>
                  <a:pt x="0" y="3810000"/>
                </a:lnTo>
                <a:close/>
              </a:path>
            </a:pathLst>
          </a:cu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Freeform 11"/>
          <p:cNvSpPr/>
          <p:nvPr/>
        </p:nvSpPr>
        <p:spPr>
          <a:xfrm>
            <a:off x="9341166" y="-8467"/>
            <a:ext cx="2854010" cy="6866467"/>
          </a:xfrm>
          <a:custGeom>
            <a:avLst/>
            <a:gdLst>
              <a:gd name="connsiteX0" fmla="*/ 0 w 2853267"/>
              <a:gd name="connsiteY0" fmla="*/ 0 h 6866467"/>
              <a:gd name="connsiteX1" fmla="*/ 2472267 w 2853267"/>
              <a:gd name="connsiteY1" fmla="*/ 6866467 h 6866467"/>
              <a:gd name="connsiteX2" fmla="*/ 2853267 w 2853267"/>
              <a:gd name="connsiteY2" fmla="*/ 6858000 h 6866467"/>
              <a:gd name="connsiteX3" fmla="*/ 2853267 w 2853267"/>
              <a:gd name="connsiteY3" fmla="*/ 0 h 6866467"/>
              <a:gd name="connsiteX4" fmla="*/ 0 w 2853267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3267" h="6866467">
                <a:moveTo>
                  <a:pt x="0" y="0"/>
                </a:moveTo>
                <a:lnTo>
                  <a:pt x="2472267" y="6866467"/>
                </a:lnTo>
                <a:lnTo>
                  <a:pt x="2853267" y="6858000"/>
                </a:lnTo>
                <a:lnTo>
                  <a:pt x="2853267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Freeform 12"/>
          <p:cNvSpPr/>
          <p:nvPr/>
        </p:nvSpPr>
        <p:spPr>
          <a:xfrm>
            <a:off x="10907908" y="-8467"/>
            <a:ext cx="1287268" cy="6866467"/>
          </a:xfrm>
          <a:custGeom>
            <a:avLst/>
            <a:gdLst>
              <a:gd name="connsiteX0" fmla="*/ 1016000 w 1286933"/>
              <a:gd name="connsiteY0" fmla="*/ 0 h 6866467"/>
              <a:gd name="connsiteX1" fmla="*/ 0 w 1286933"/>
              <a:gd name="connsiteY1" fmla="*/ 6866467 h 6866467"/>
              <a:gd name="connsiteX2" fmla="*/ 1286933 w 1286933"/>
              <a:gd name="connsiteY2" fmla="*/ 6866467 h 6866467"/>
              <a:gd name="connsiteX3" fmla="*/ 1278466 w 1286933"/>
              <a:gd name="connsiteY3" fmla="*/ 0 h 6866467"/>
              <a:gd name="connsiteX4" fmla="*/ 1016000 w 1286933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6933" h="6866467">
                <a:moveTo>
                  <a:pt x="1016000" y="0"/>
                </a:moveTo>
                <a:lnTo>
                  <a:pt x="0" y="6866467"/>
                </a:lnTo>
                <a:lnTo>
                  <a:pt x="1286933" y="6866467"/>
                </a:lnTo>
                <a:cubicBezTo>
                  <a:pt x="1284111" y="4577645"/>
                  <a:pt x="1281288" y="2288822"/>
                  <a:pt x="1278466" y="0"/>
                </a:cubicBezTo>
                <a:lnTo>
                  <a:pt x="101600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Freeform 13"/>
          <p:cNvSpPr/>
          <p:nvPr/>
        </p:nvSpPr>
        <p:spPr>
          <a:xfrm>
            <a:off x="10941783" y="-8468"/>
            <a:ext cx="1270575" cy="6866467"/>
          </a:xfrm>
          <a:custGeom>
            <a:avLst/>
            <a:gdLst>
              <a:gd name="connsiteX0" fmla="*/ 0 w 1244600"/>
              <a:gd name="connsiteY0" fmla="*/ 0 h 6874934"/>
              <a:gd name="connsiteX1" fmla="*/ 1117600 w 1244600"/>
              <a:gd name="connsiteY1" fmla="*/ 6866467 h 6874934"/>
              <a:gd name="connsiteX2" fmla="*/ 1244600 w 1244600"/>
              <a:gd name="connsiteY2" fmla="*/ 6874934 h 6874934"/>
              <a:gd name="connsiteX3" fmla="*/ 1236134 w 1244600"/>
              <a:gd name="connsiteY3" fmla="*/ 0 h 6874934"/>
              <a:gd name="connsiteX4" fmla="*/ 0 w 1244600"/>
              <a:gd name="connsiteY4" fmla="*/ 0 h 6874934"/>
              <a:gd name="connsiteX0" fmla="*/ 0 w 1253067"/>
              <a:gd name="connsiteY0" fmla="*/ 0 h 6874934"/>
              <a:gd name="connsiteX1" fmla="*/ 1117600 w 1253067"/>
              <a:gd name="connsiteY1" fmla="*/ 6866467 h 6874934"/>
              <a:gd name="connsiteX2" fmla="*/ 1244600 w 1253067"/>
              <a:gd name="connsiteY2" fmla="*/ 6874934 h 6874934"/>
              <a:gd name="connsiteX3" fmla="*/ 1253067 w 1253067"/>
              <a:gd name="connsiteY3" fmla="*/ 0 h 6874934"/>
              <a:gd name="connsiteX4" fmla="*/ 0 w 1253067"/>
              <a:gd name="connsiteY4" fmla="*/ 0 h 6874934"/>
              <a:gd name="connsiteX0" fmla="*/ 0 w 1270244"/>
              <a:gd name="connsiteY0" fmla="*/ 0 h 6866467"/>
              <a:gd name="connsiteX1" fmla="*/ 1117600 w 1270244"/>
              <a:gd name="connsiteY1" fmla="*/ 6866467 h 6866467"/>
              <a:gd name="connsiteX2" fmla="*/ 1270000 w 1270244"/>
              <a:gd name="connsiteY2" fmla="*/ 6866467 h 6866467"/>
              <a:gd name="connsiteX3" fmla="*/ 1253067 w 1270244"/>
              <a:gd name="connsiteY3" fmla="*/ 0 h 6866467"/>
              <a:gd name="connsiteX4" fmla="*/ 0 w 1270244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0244" h="6866467">
                <a:moveTo>
                  <a:pt x="0" y="0"/>
                </a:moveTo>
                <a:lnTo>
                  <a:pt x="1117600" y="6866467"/>
                </a:lnTo>
                <a:lnTo>
                  <a:pt x="1270000" y="6866467"/>
                </a:lnTo>
                <a:cubicBezTo>
                  <a:pt x="1272822" y="4574822"/>
                  <a:pt x="1250245" y="2291645"/>
                  <a:pt x="1253067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5" name="Freeform 14"/>
          <p:cNvSpPr/>
          <p:nvPr/>
        </p:nvSpPr>
        <p:spPr>
          <a:xfrm>
            <a:off x="-8468" y="-8468"/>
            <a:ext cx="863825" cy="5698067"/>
          </a:xfrm>
          <a:custGeom>
            <a:avLst/>
            <a:gdLst>
              <a:gd name="connsiteX0" fmla="*/ 0 w 863600"/>
              <a:gd name="connsiteY0" fmla="*/ 8467 h 5698067"/>
              <a:gd name="connsiteX1" fmla="*/ 863600 w 863600"/>
              <a:gd name="connsiteY1" fmla="*/ 0 h 5698067"/>
              <a:gd name="connsiteX2" fmla="*/ 863600 w 863600"/>
              <a:gd name="connsiteY2" fmla="*/ 16934 h 5698067"/>
              <a:gd name="connsiteX3" fmla="*/ 0 w 863600"/>
              <a:gd name="connsiteY3" fmla="*/ 5698067 h 5698067"/>
              <a:gd name="connsiteX4" fmla="*/ 0 w 863600"/>
              <a:gd name="connsiteY4" fmla="*/ 8467 h 5698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3600" h="5698067">
                <a:moveTo>
                  <a:pt x="0" y="8467"/>
                </a:moveTo>
                <a:lnTo>
                  <a:pt x="863600" y="0"/>
                </a:lnTo>
                <a:lnTo>
                  <a:pt x="863600" y="16934"/>
                </a:lnTo>
                <a:lnTo>
                  <a:pt x="0" y="5698067"/>
                </a:lnTo>
                <a:lnTo>
                  <a:pt x="0" y="8467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Freeform 15"/>
          <p:cNvSpPr/>
          <p:nvPr/>
        </p:nvSpPr>
        <p:spPr>
          <a:xfrm>
            <a:off x="10374369" y="3589868"/>
            <a:ext cx="1820807" cy="3268133"/>
          </a:xfrm>
          <a:custGeom>
            <a:avLst/>
            <a:gdLst>
              <a:gd name="connsiteX0" fmla="*/ 0 w 1820333"/>
              <a:gd name="connsiteY0" fmla="*/ 3268133 h 3268133"/>
              <a:gd name="connsiteX1" fmla="*/ 1811866 w 1820333"/>
              <a:gd name="connsiteY1" fmla="*/ 0 h 3268133"/>
              <a:gd name="connsiteX2" fmla="*/ 1820333 w 1820333"/>
              <a:gd name="connsiteY2" fmla="*/ 3259666 h 3268133"/>
              <a:gd name="connsiteX3" fmla="*/ 0 w 1820333"/>
              <a:gd name="connsiteY3" fmla="*/ 3268133 h 326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0333" h="3268133">
                <a:moveTo>
                  <a:pt x="0" y="3268133"/>
                </a:moveTo>
                <a:lnTo>
                  <a:pt x="1811866" y="0"/>
                </a:lnTo>
                <a:cubicBezTo>
                  <a:pt x="1814688" y="1086555"/>
                  <a:pt x="1817511" y="2173111"/>
                  <a:pt x="1820333" y="3259666"/>
                </a:cubicBezTo>
                <a:lnTo>
                  <a:pt x="0" y="3268133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460" y="2404534"/>
            <a:ext cx="776895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460" y="4050834"/>
            <a:ext cx="776895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F0EC-4F60-4544-9956-271209A740FE}" type="datetimeFigureOut">
              <a:rPr lang="en-US" smtClean="0"/>
              <a:pPr/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727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512" y="609600"/>
            <a:ext cx="8598907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512" y="4470400"/>
            <a:ext cx="8598907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F0EC-4F60-4544-9956-271209A740FE}" type="datetimeFigureOut">
              <a:rPr lang="en-US" smtClean="0"/>
              <a:pPr/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848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577" y="609600"/>
            <a:ext cx="809624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512" y="4470400"/>
            <a:ext cx="8598907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F0EC-4F60-4544-9956-271209A740FE}" type="datetimeFigureOut">
              <a:rPr lang="en-US" smtClean="0"/>
              <a:pPr/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en-US" smtClean="0"/>
              <a:pPr/>
              <a:t>‹N›</a:t>
            </a:fld>
            <a:endParaRPr lang="en-US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495" y="3632200"/>
            <a:ext cx="7226406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42011" y="790378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baseline="0" dirty="0" smtClean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  <a:endParaRPr lang="en-US" sz="8000" baseline="0" dirty="0">
              <a:ln w="3175" cmpd="sng"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895327" y="288655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lvl="0">
              <a:spcBef>
                <a:spcPct val="0"/>
              </a:spcBef>
              <a:buNone/>
              <a:defRPr sz="8000" b="0" cap="all" baseline="0">
                <a:ln w="3175" cmpd="sng">
                  <a:noFill/>
                </a:ln>
                <a:effectLst/>
                <a:latin typeface="Arial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”</a:t>
            </a:r>
            <a:endParaRPr lang="en-US" sz="8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8170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512" y="1931988"/>
            <a:ext cx="8598907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512" y="4527448"/>
            <a:ext cx="8598907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F0EC-4F60-4544-9956-271209A740FE}" type="datetimeFigureOut">
              <a:rPr lang="en-US" smtClean="0"/>
              <a:pPr/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7032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577" y="609600"/>
            <a:ext cx="809624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512" y="4527448"/>
            <a:ext cx="8598907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F0EC-4F60-4544-9956-271209A740FE}" type="datetimeFigureOut">
              <a:rPr lang="en-US" smtClean="0"/>
              <a:pPr/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en-US" smtClean="0"/>
              <a:pPr/>
              <a:t>‹N›</a:t>
            </a:fld>
            <a:endParaRPr lang="en-US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509" y="4013200"/>
            <a:ext cx="8598908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2011" y="790378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baseline="0" dirty="0" smtClean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  <a:endParaRPr lang="en-US" sz="8000" baseline="0" dirty="0">
              <a:ln w="3175" cmpd="sng"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895327" y="288655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lvl="0">
              <a:spcBef>
                <a:spcPct val="0"/>
              </a:spcBef>
              <a:buNone/>
              <a:defRPr sz="8000" b="0" cap="all" baseline="0">
                <a:ln w="3175" cmpd="sng">
                  <a:noFill/>
                </a:ln>
                <a:effectLst/>
                <a:latin typeface="Arial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”</a:t>
            </a:r>
            <a:endParaRPr lang="en-US" sz="8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3988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978" y="609600"/>
            <a:ext cx="8590440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512" y="4527448"/>
            <a:ext cx="8598907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F0EC-4F60-4544-9956-271209A740FE}" type="datetimeFigureOut">
              <a:rPr lang="en-US" smtClean="0"/>
              <a:pPr/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en-US" smtClean="0"/>
              <a:pPr/>
              <a:t>‹N›</a:t>
            </a:fld>
            <a:endParaRPr lang="en-US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509" y="4013200"/>
            <a:ext cx="8598908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7043124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F0EC-4F60-4544-9956-271209A740FE}" type="datetimeFigureOut">
              <a:rPr lang="en-US" smtClean="0"/>
              <a:pPr/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8095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9749" y="609600"/>
            <a:ext cx="1305083" cy="5251451"/>
          </a:xfrm>
        </p:spPr>
        <p:txBody>
          <a:bodyPr vert="eaVert" anchor="ctr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511" y="609600"/>
            <a:ext cx="7061989" cy="525145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F0EC-4F60-4544-9956-271209A740FE}" type="datetimeFigureOut">
              <a:rPr lang="en-US" smtClean="0"/>
              <a:pPr/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164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663" y="619432"/>
            <a:ext cx="8598907" cy="1320800"/>
          </a:xfrm>
        </p:spPr>
        <p:txBody>
          <a:bodyPr>
            <a:normAutofit/>
          </a:bodyPr>
          <a:lstStyle>
            <a:lvl1pPr>
              <a:defRPr sz="3600">
                <a:solidFill>
                  <a:srgbClr val="004C00"/>
                </a:solidFill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5663" y="2160590"/>
            <a:ext cx="8598907" cy="388077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F0EC-4F60-4544-9956-271209A740FE}" type="datetimeFigureOut">
              <a:rPr lang="en-US" smtClean="0"/>
              <a:pPr/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en-US" smtClean="0"/>
              <a:pPr/>
              <a:t>‹N›</a:t>
            </a:fld>
            <a:endParaRPr lang="en-US"/>
          </a:p>
        </p:txBody>
      </p:sp>
      <p:pic>
        <p:nvPicPr>
          <p:cNvPr id="7" name="Immagin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540" y="348391"/>
            <a:ext cx="2211715" cy="69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283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512" y="2700868"/>
            <a:ext cx="8598907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512" y="4527448"/>
            <a:ext cx="8598907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F0EC-4F60-4544-9956-271209A740FE}" type="datetimeFigureOut">
              <a:rPr lang="en-US" smtClean="0"/>
              <a:pPr/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949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511" y="2160589"/>
            <a:ext cx="4185125" cy="3880772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1296" y="2160590"/>
            <a:ext cx="4185124" cy="388077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F0EC-4F60-4544-9956-271209A740FE}" type="datetimeFigureOut">
              <a:rPr lang="en-US" smtClean="0"/>
              <a:pPr/>
              <a:t>9/27/2018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616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922" y="2160983"/>
            <a:ext cx="41867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922" y="2737246"/>
            <a:ext cx="4186713" cy="3304117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9709" y="2160983"/>
            <a:ext cx="418670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9710" y="2737246"/>
            <a:ext cx="4186707" cy="3304117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F0EC-4F60-4544-9956-271209A740FE}" type="datetimeFigureOut">
              <a:rPr lang="en-US" smtClean="0"/>
              <a:pPr/>
              <a:t>9/27/2018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31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511" y="609600"/>
            <a:ext cx="8598907" cy="13208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F0EC-4F60-4544-9956-271209A740FE}" type="datetimeFigureOut">
              <a:rPr lang="en-US" smtClean="0"/>
              <a:pPr/>
              <a:t>9/27/2018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165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F0EC-4F60-4544-9956-271209A740FE}" type="datetimeFigureOut">
              <a:rPr lang="en-US" smtClean="0"/>
              <a:pPr/>
              <a:t>9/27/2018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867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510" y="1498604"/>
            <a:ext cx="385553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1701" y="514925"/>
            <a:ext cx="4514717" cy="5526437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510" y="2777069"/>
            <a:ext cx="385553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F0EC-4F60-4544-9956-271209A740FE}" type="datetimeFigureOut">
              <a:rPr lang="en-US" smtClean="0"/>
              <a:pPr/>
              <a:t>9/27/2018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625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511" y="4800600"/>
            <a:ext cx="8598906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511" y="609600"/>
            <a:ext cx="8598907" cy="384571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511" y="5367338"/>
            <a:ext cx="8598906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F0EC-4F60-4544-9956-271209A740FE}" type="datetimeFigureOut">
              <a:rPr lang="en-US" smtClean="0"/>
              <a:pPr/>
              <a:t>9/27/2018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783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V="1">
            <a:off x="7427201" y="3681414"/>
            <a:ext cx="4764799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9373453" y="0"/>
            <a:ext cx="1219518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Freeform 8"/>
          <p:cNvSpPr/>
          <p:nvPr/>
        </p:nvSpPr>
        <p:spPr>
          <a:xfrm>
            <a:off x="9188726" y="-8467"/>
            <a:ext cx="3006450" cy="6866467"/>
          </a:xfrm>
          <a:custGeom>
            <a:avLst/>
            <a:gdLst>
              <a:gd name="connsiteX0" fmla="*/ 2023534 w 3005667"/>
              <a:gd name="connsiteY0" fmla="*/ 8467 h 6866467"/>
              <a:gd name="connsiteX1" fmla="*/ 0 w 3005667"/>
              <a:gd name="connsiteY1" fmla="*/ 6866467 h 6866467"/>
              <a:gd name="connsiteX2" fmla="*/ 2997200 w 3005667"/>
              <a:gd name="connsiteY2" fmla="*/ 6858000 h 6866467"/>
              <a:gd name="connsiteX3" fmla="*/ 3005667 w 3005667"/>
              <a:gd name="connsiteY3" fmla="*/ 0 h 6866467"/>
              <a:gd name="connsiteX4" fmla="*/ 2023534 w 3005667"/>
              <a:gd name="connsiteY4" fmla="*/ 8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5667" h="6866467">
                <a:moveTo>
                  <a:pt x="2023534" y="8467"/>
                </a:moveTo>
                <a:lnTo>
                  <a:pt x="0" y="6866467"/>
                </a:lnTo>
                <a:lnTo>
                  <a:pt x="2997200" y="6858000"/>
                </a:lnTo>
                <a:cubicBezTo>
                  <a:pt x="3000022" y="4572000"/>
                  <a:pt x="3002845" y="2286000"/>
                  <a:pt x="3005667" y="0"/>
                </a:cubicBezTo>
                <a:lnTo>
                  <a:pt x="2023534" y="8467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Freeform 9"/>
          <p:cNvSpPr/>
          <p:nvPr/>
        </p:nvSpPr>
        <p:spPr>
          <a:xfrm>
            <a:off x="9603701" y="-8467"/>
            <a:ext cx="2591475" cy="6866467"/>
          </a:xfrm>
          <a:custGeom>
            <a:avLst/>
            <a:gdLst>
              <a:gd name="connsiteX0" fmla="*/ 0 w 2590800"/>
              <a:gd name="connsiteY0" fmla="*/ 0 h 6866467"/>
              <a:gd name="connsiteX1" fmla="*/ 1202267 w 2590800"/>
              <a:gd name="connsiteY1" fmla="*/ 6866467 h 6866467"/>
              <a:gd name="connsiteX2" fmla="*/ 2590800 w 2590800"/>
              <a:gd name="connsiteY2" fmla="*/ 6866467 h 6866467"/>
              <a:gd name="connsiteX3" fmla="*/ 2582333 w 2590800"/>
              <a:gd name="connsiteY3" fmla="*/ 0 h 6866467"/>
              <a:gd name="connsiteX4" fmla="*/ 0 w 2590800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0800" h="6866467">
                <a:moveTo>
                  <a:pt x="0" y="0"/>
                </a:moveTo>
                <a:lnTo>
                  <a:pt x="1202267" y="6866467"/>
                </a:lnTo>
                <a:lnTo>
                  <a:pt x="2590800" y="6866467"/>
                </a:lnTo>
                <a:cubicBezTo>
                  <a:pt x="2587978" y="4577645"/>
                  <a:pt x="2585155" y="2288822"/>
                  <a:pt x="2582333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Freeform 10"/>
          <p:cNvSpPr/>
          <p:nvPr/>
        </p:nvSpPr>
        <p:spPr>
          <a:xfrm>
            <a:off x="8934660" y="3048000"/>
            <a:ext cx="3260516" cy="3810000"/>
          </a:xfrm>
          <a:custGeom>
            <a:avLst/>
            <a:gdLst>
              <a:gd name="connsiteX0" fmla="*/ 0 w 3259667"/>
              <a:gd name="connsiteY0" fmla="*/ 3810000 h 3810000"/>
              <a:gd name="connsiteX1" fmla="*/ 3251200 w 3259667"/>
              <a:gd name="connsiteY1" fmla="*/ 0 h 3810000"/>
              <a:gd name="connsiteX2" fmla="*/ 3259667 w 3259667"/>
              <a:gd name="connsiteY2" fmla="*/ 3810000 h 3810000"/>
              <a:gd name="connsiteX3" fmla="*/ 0 w 3259667"/>
              <a:gd name="connsiteY3" fmla="*/ 381000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9667" h="3810000">
                <a:moveTo>
                  <a:pt x="0" y="3810000"/>
                </a:moveTo>
                <a:lnTo>
                  <a:pt x="3251200" y="0"/>
                </a:lnTo>
                <a:cubicBezTo>
                  <a:pt x="3254022" y="1270000"/>
                  <a:pt x="3256845" y="2540000"/>
                  <a:pt x="3259667" y="3810000"/>
                </a:cubicBezTo>
                <a:lnTo>
                  <a:pt x="0" y="3810000"/>
                </a:lnTo>
                <a:close/>
              </a:path>
            </a:pathLst>
          </a:cu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Freeform 11"/>
          <p:cNvSpPr/>
          <p:nvPr/>
        </p:nvSpPr>
        <p:spPr>
          <a:xfrm>
            <a:off x="9341166" y="-8467"/>
            <a:ext cx="2854010" cy="6866467"/>
          </a:xfrm>
          <a:custGeom>
            <a:avLst/>
            <a:gdLst>
              <a:gd name="connsiteX0" fmla="*/ 0 w 2853267"/>
              <a:gd name="connsiteY0" fmla="*/ 0 h 6866467"/>
              <a:gd name="connsiteX1" fmla="*/ 2472267 w 2853267"/>
              <a:gd name="connsiteY1" fmla="*/ 6866467 h 6866467"/>
              <a:gd name="connsiteX2" fmla="*/ 2853267 w 2853267"/>
              <a:gd name="connsiteY2" fmla="*/ 6858000 h 6866467"/>
              <a:gd name="connsiteX3" fmla="*/ 2853267 w 2853267"/>
              <a:gd name="connsiteY3" fmla="*/ 0 h 6866467"/>
              <a:gd name="connsiteX4" fmla="*/ 0 w 2853267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3267" h="6866467">
                <a:moveTo>
                  <a:pt x="0" y="0"/>
                </a:moveTo>
                <a:lnTo>
                  <a:pt x="2472267" y="6866467"/>
                </a:lnTo>
                <a:lnTo>
                  <a:pt x="2853267" y="6858000"/>
                </a:lnTo>
                <a:lnTo>
                  <a:pt x="2853267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Freeform 12"/>
          <p:cNvSpPr/>
          <p:nvPr/>
        </p:nvSpPr>
        <p:spPr>
          <a:xfrm>
            <a:off x="10907908" y="-8467"/>
            <a:ext cx="1287268" cy="6866467"/>
          </a:xfrm>
          <a:custGeom>
            <a:avLst/>
            <a:gdLst>
              <a:gd name="connsiteX0" fmla="*/ 1016000 w 1286933"/>
              <a:gd name="connsiteY0" fmla="*/ 0 h 6866467"/>
              <a:gd name="connsiteX1" fmla="*/ 0 w 1286933"/>
              <a:gd name="connsiteY1" fmla="*/ 6866467 h 6866467"/>
              <a:gd name="connsiteX2" fmla="*/ 1286933 w 1286933"/>
              <a:gd name="connsiteY2" fmla="*/ 6866467 h 6866467"/>
              <a:gd name="connsiteX3" fmla="*/ 1278466 w 1286933"/>
              <a:gd name="connsiteY3" fmla="*/ 0 h 6866467"/>
              <a:gd name="connsiteX4" fmla="*/ 1016000 w 1286933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6933" h="6866467">
                <a:moveTo>
                  <a:pt x="1016000" y="0"/>
                </a:moveTo>
                <a:lnTo>
                  <a:pt x="0" y="6866467"/>
                </a:lnTo>
                <a:lnTo>
                  <a:pt x="1286933" y="6866467"/>
                </a:lnTo>
                <a:cubicBezTo>
                  <a:pt x="1284111" y="4577645"/>
                  <a:pt x="1281288" y="2288822"/>
                  <a:pt x="1278466" y="0"/>
                </a:cubicBezTo>
                <a:lnTo>
                  <a:pt x="101600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Freeform 13"/>
          <p:cNvSpPr/>
          <p:nvPr/>
        </p:nvSpPr>
        <p:spPr>
          <a:xfrm>
            <a:off x="10941783" y="-8468"/>
            <a:ext cx="1270575" cy="6866467"/>
          </a:xfrm>
          <a:custGeom>
            <a:avLst/>
            <a:gdLst>
              <a:gd name="connsiteX0" fmla="*/ 0 w 1244600"/>
              <a:gd name="connsiteY0" fmla="*/ 0 h 6874934"/>
              <a:gd name="connsiteX1" fmla="*/ 1117600 w 1244600"/>
              <a:gd name="connsiteY1" fmla="*/ 6866467 h 6874934"/>
              <a:gd name="connsiteX2" fmla="*/ 1244600 w 1244600"/>
              <a:gd name="connsiteY2" fmla="*/ 6874934 h 6874934"/>
              <a:gd name="connsiteX3" fmla="*/ 1236134 w 1244600"/>
              <a:gd name="connsiteY3" fmla="*/ 0 h 6874934"/>
              <a:gd name="connsiteX4" fmla="*/ 0 w 1244600"/>
              <a:gd name="connsiteY4" fmla="*/ 0 h 6874934"/>
              <a:gd name="connsiteX0" fmla="*/ 0 w 1253067"/>
              <a:gd name="connsiteY0" fmla="*/ 0 h 6874934"/>
              <a:gd name="connsiteX1" fmla="*/ 1117600 w 1253067"/>
              <a:gd name="connsiteY1" fmla="*/ 6866467 h 6874934"/>
              <a:gd name="connsiteX2" fmla="*/ 1244600 w 1253067"/>
              <a:gd name="connsiteY2" fmla="*/ 6874934 h 6874934"/>
              <a:gd name="connsiteX3" fmla="*/ 1253067 w 1253067"/>
              <a:gd name="connsiteY3" fmla="*/ 0 h 6874934"/>
              <a:gd name="connsiteX4" fmla="*/ 0 w 1253067"/>
              <a:gd name="connsiteY4" fmla="*/ 0 h 6874934"/>
              <a:gd name="connsiteX0" fmla="*/ 0 w 1270244"/>
              <a:gd name="connsiteY0" fmla="*/ 0 h 6866467"/>
              <a:gd name="connsiteX1" fmla="*/ 1117600 w 1270244"/>
              <a:gd name="connsiteY1" fmla="*/ 6866467 h 6866467"/>
              <a:gd name="connsiteX2" fmla="*/ 1270000 w 1270244"/>
              <a:gd name="connsiteY2" fmla="*/ 6866467 h 6866467"/>
              <a:gd name="connsiteX3" fmla="*/ 1253067 w 1270244"/>
              <a:gd name="connsiteY3" fmla="*/ 0 h 6866467"/>
              <a:gd name="connsiteX4" fmla="*/ 0 w 1270244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0244" h="6866467">
                <a:moveTo>
                  <a:pt x="0" y="0"/>
                </a:moveTo>
                <a:lnTo>
                  <a:pt x="1117600" y="6866467"/>
                </a:lnTo>
                <a:lnTo>
                  <a:pt x="1270000" y="6866467"/>
                </a:lnTo>
                <a:cubicBezTo>
                  <a:pt x="1272822" y="4574822"/>
                  <a:pt x="1250245" y="2291645"/>
                  <a:pt x="1253067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5" name="Freeform 14"/>
          <p:cNvSpPr/>
          <p:nvPr/>
        </p:nvSpPr>
        <p:spPr>
          <a:xfrm>
            <a:off x="10374369" y="3589868"/>
            <a:ext cx="1820807" cy="3268133"/>
          </a:xfrm>
          <a:custGeom>
            <a:avLst/>
            <a:gdLst>
              <a:gd name="connsiteX0" fmla="*/ 0 w 1820333"/>
              <a:gd name="connsiteY0" fmla="*/ 3268133 h 3268133"/>
              <a:gd name="connsiteX1" fmla="*/ 1811866 w 1820333"/>
              <a:gd name="connsiteY1" fmla="*/ 0 h 3268133"/>
              <a:gd name="connsiteX2" fmla="*/ 1820333 w 1820333"/>
              <a:gd name="connsiteY2" fmla="*/ 3259666 h 3268133"/>
              <a:gd name="connsiteX3" fmla="*/ 0 w 1820333"/>
              <a:gd name="connsiteY3" fmla="*/ 3268133 h 326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0333" h="3268133">
                <a:moveTo>
                  <a:pt x="0" y="3268133"/>
                </a:moveTo>
                <a:lnTo>
                  <a:pt x="1811866" y="0"/>
                </a:lnTo>
                <a:cubicBezTo>
                  <a:pt x="1814688" y="1086555"/>
                  <a:pt x="1817511" y="2173111"/>
                  <a:pt x="1820333" y="3259666"/>
                </a:cubicBezTo>
                <a:lnTo>
                  <a:pt x="0" y="3268133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Freeform 15"/>
          <p:cNvSpPr/>
          <p:nvPr/>
        </p:nvSpPr>
        <p:spPr>
          <a:xfrm>
            <a:off x="-8469" y="4013201"/>
            <a:ext cx="457319" cy="2853267"/>
          </a:xfrm>
          <a:custGeom>
            <a:avLst/>
            <a:gdLst>
              <a:gd name="connsiteX0" fmla="*/ 0 w 457200"/>
              <a:gd name="connsiteY0" fmla="*/ 0 h 2853267"/>
              <a:gd name="connsiteX1" fmla="*/ 457200 w 457200"/>
              <a:gd name="connsiteY1" fmla="*/ 2853267 h 2853267"/>
              <a:gd name="connsiteX2" fmla="*/ 0 w 457200"/>
              <a:gd name="connsiteY2" fmla="*/ 2844800 h 2853267"/>
              <a:gd name="connsiteX3" fmla="*/ 0 w 457200"/>
              <a:gd name="connsiteY3" fmla="*/ 0 h 285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" h="2853267">
                <a:moveTo>
                  <a:pt x="0" y="0"/>
                </a:moveTo>
                <a:lnTo>
                  <a:pt x="457200" y="2853267"/>
                </a:lnTo>
                <a:lnTo>
                  <a:pt x="0" y="2844800"/>
                </a:lnTo>
                <a:cubicBezTo>
                  <a:pt x="2822" y="1905000"/>
                  <a:pt x="5645" y="965200"/>
                  <a:pt x="0" y="0"/>
                </a:cubicBezTo>
                <a:close/>
              </a:path>
            </a:pathLst>
          </a:cu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511" y="609600"/>
            <a:ext cx="8598907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511" y="2160590"/>
            <a:ext cx="8598907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7010" y="6041363"/>
            <a:ext cx="912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11F0EC-4F60-4544-9956-271209A740FE}" type="datetimeFigureOut">
              <a:rPr lang="en-US" smtClean="0"/>
              <a:pPr/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511" y="6041363"/>
            <a:ext cx="62992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2901" y="6041363"/>
            <a:ext cx="683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EC7A5AD-5AEC-42D0-A3BE-F46B40576360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19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26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://www.aseaenergia.e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6" name="Rettangolo 8"/>
          <p:cNvSpPr>
            <a:spLocks noGrp="1" noChangeArrowheads="1"/>
          </p:cNvSpPr>
          <p:nvPr>
            <p:ph type="ctrTitle"/>
          </p:nvPr>
        </p:nvSpPr>
        <p:spPr>
          <a:xfrm>
            <a:off x="914902" y="329980"/>
            <a:ext cx="8361518" cy="1007209"/>
          </a:xfrm>
        </p:spPr>
        <p:txBody>
          <a:bodyPr/>
          <a:lstStyle/>
          <a:p>
            <a:pPr algn="ctr"/>
            <a:r>
              <a:rPr lang="it-IT" noProof="1" smtClean="0">
                <a:solidFill>
                  <a:srgbClr val="004C00"/>
                </a:solidFill>
              </a:rPr>
              <a:t>La Diga di Campolattaro</a:t>
            </a:r>
            <a:br>
              <a:rPr lang="it-IT" noProof="1" smtClean="0">
                <a:solidFill>
                  <a:srgbClr val="004C00"/>
                </a:solidFill>
              </a:rPr>
            </a:br>
            <a:r>
              <a:rPr lang="it-IT" sz="2800" noProof="1" smtClean="0">
                <a:solidFill>
                  <a:srgbClr val="004C00"/>
                </a:solidFill>
              </a:rPr>
              <a:t>Il cambio di passo compiuto, il destino da attuare </a:t>
            </a:r>
            <a:endParaRPr lang="it-IT" sz="2800" noProof="1"/>
          </a:p>
        </p:txBody>
      </p:sp>
      <p:sp>
        <p:nvSpPr>
          <p:cNvPr id="89097" name="Rettangolo 9"/>
          <p:cNvSpPr>
            <a:spLocks noGrp="1" noChangeArrowheads="1"/>
          </p:cNvSpPr>
          <p:nvPr>
            <p:ph type="subTitle" idx="1"/>
          </p:nvPr>
        </p:nvSpPr>
        <p:spPr>
          <a:xfrm>
            <a:off x="1403015" y="5599171"/>
            <a:ext cx="7311616" cy="1035209"/>
          </a:xfrm>
        </p:spPr>
        <p:txBody>
          <a:bodyPr>
            <a:normAutofit/>
          </a:bodyPr>
          <a:lstStyle/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it-IT" sz="2200" b="1" noProof="1" smtClean="0">
                <a:solidFill>
                  <a:srgbClr val="000099"/>
                </a:solidFill>
              </a:rPr>
              <a:t>Morcone, Centro Congressi Fiera 25 settembre 2018</a:t>
            </a:r>
            <a:endParaRPr lang="it-IT" sz="2200" b="1" noProof="1">
              <a:solidFill>
                <a:srgbClr val="000099"/>
              </a:solidFill>
            </a:endParaRPr>
          </a:p>
          <a:p>
            <a:pPr>
              <a:lnSpc>
                <a:spcPct val="114000"/>
              </a:lnSpc>
              <a:spcBef>
                <a:spcPts val="300"/>
              </a:spcBef>
            </a:pPr>
            <a:r>
              <a:rPr lang="it-IT" sz="2200" b="1" i="1" noProof="1" smtClean="0">
                <a:solidFill>
                  <a:srgbClr val="000099"/>
                </a:solidFill>
              </a:rPr>
              <a:t>Gianluca Maiorano </a:t>
            </a:r>
            <a:endParaRPr lang="en-US" sz="2200" b="1" dirty="0">
              <a:solidFill>
                <a:srgbClr val="000099"/>
              </a:solidFill>
            </a:endParaRPr>
          </a:p>
        </p:txBody>
      </p:sp>
      <p:pic>
        <p:nvPicPr>
          <p:cNvPr id="5" name="Picture 2" descr="C:\Users\Utente\AppData\Local\Microsoft\Windows\Temporary Internet Files\Content.Outlook\04560233\apr16_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3497" y="1747147"/>
            <a:ext cx="7161133" cy="36999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8795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ttangolo 2"/>
          <p:cNvSpPr>
            <a:spLocks noGrp="1" noChangeArrowheads="1"/>
          </p:cNvSpPr>
          <p:nvPr>
            <p:ph type="title"/>
          </p:nvPr>
        </p:nvSpPr>
        <p:spPr>
          <a:xfrm>
            <a:off x="393839" y="337241"/>
            <a:ext cx="8823588" cy="1101213"/>
          </a:xfrm>
        </p:spPr>
        <p:txBody>
          <a:bodyPr>
            <a:normAutofit/>
          </a:bodyPr>
          <a:lstStyle/>
          <a:p>
            <a:pPr algn="ctr"/>
            <a:r>
              <a:rPr lang="it-IT" spc="-100" noProof="1" smtClean="0">
                <a:solidFill>
                  <a:srgbClr val="004C00"/>
                </a:solidFill>
              </a:rPr>
              <a:t>Esercizio</a:t>
            </a:r>
            <a:r>
              <a:rPr lang="it-IT" sz="4400" spc="-100" noProof="1" smtClean="0">
                <a:solidFill>
                  <a:srgbClr val="004C00"/>
                </a:solidFill>
              </a:rPr>
              <a:t> sperimentale</a:t>
            </a:r>
            <a:endParaRPr lang="it-IT" sz="4400" spc="-100" noProof="1">
              <a:solidFill>
                <a:srgbClr val="004C00"/>
              </a:solidFill>
            </a:endParaRPr>
          </a:p>
        </p:txBody>
      </p:sp>
      <p:sp>
        <p:nvSpPr>
          <p:cNvPr id="8" name="Segnaposto contenuto 1"/>
          <p:cNvSpPr>
            <a:spLocks noGrp="1"/>
          </p:cNvSpPr>
          <p:nvPr>
            <p:ph idx="1"/>
          </p:nvPr>
        </p:nvSpPr>
        <p:spPr>
          <a:xfrm>
            <a:off x="611111" y="1351165"/>
            <a:ext cx="8598907" cy="4916190"/>
          </a:xfrm>
        </p:spPr>
        <p:txBody>
          <a:bodyPr>
            <a:normAutofit/>
          </a:bodyPr>
          <a:lstStyle/>
          <a:p>
            <a:pPr algn="just">
              <a:lnSpc>
                <a:spcPct val="110000"/>
              </a:lnSpc>
            </a:pPr>
            <a:r>
              <a:rPr lang="it-IT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La diga di Campolattaro, come altre </a:t>
            </a:r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oltre 90 </a:t>
            </a:r>
            <a:r>
              <a:rPr lang="it-IT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 Italia</a:t>
            </a:r>
            <a:r>
              <a:rPr lang="it-IT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è in fase di «</a:t>
            </a:r>
            <a:r>
              <a:rPr lang="it-IT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esercizio sperimentale</a:t>
            </a:r>
            <a:r>
              <a:rPr lang="it-IT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». Trattasi del pluriennale e meticoloso processo di «</a:t>
            </a:r>
            <a:r>
              <a:rPr lang="it-IT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invasamento e svasamento per cicli</a:t>
            </a:r>
            <a:r>
              <a:rPr lang="it-IT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» che, disposto e cadenzato dalla </a:t>
            </a:r>
            <a:r>
              <a:rPr lang="it-IT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Direzione Generale per le Dighe </a:t>
            </a:r>
            <a:r>
              <a:rPr lang="it-IT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del Ministero delle Infrastrutture e Trasporti di Roma, soggetto preposto alla verifica dello stato di esercizio e del comportamento della diga, culmina con il «</a:t>
            </a:r>
            <a:r>
              <a:rPr lang="it-IT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collaudo funzionale</a:t>
            </a:r>
            <a:r>
              <a:rPr lang="it-IT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» </a:t>
            </a:r>
            <a:r>
              <a:rPr lang="it-IT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dell’opera</a:t>
            </a:r>
          </a:p>
          <a:p>
            <a:pPr algn="just">
              <a:lnSpc>
                <a:spcPct val="110000"/>
              </a:lnSpc>
              <a:spcBef>
                <a:spcPts val="1500"/>
              </a:spcBef>
            </a:pPr>
            <a:r>
              <a:rPr lang="it-IT" sz="2000" b="1" dirty="0">
                <a:solidFill>
                  <a:schemeClr val="tx1"/>
                </a:solidFill>
              </a:rPr>
              <a:t>Avvio invasi sperimentali</a:t>
            </a:r>
          </a:p>
          <a:p>
            <a:pPr marL="32400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2000" b="1" u="sng" dirty="0" smtClean="0">
                <a:solidFill>
                  <a:srgbClr val="C00000"/>
                </a:solidFill>
              </a:rPr>
              <a:t>29 aprile 2006</a:t>
            </a:r>
            <a:endParaRPr lang="it-IT" sz="2000" b="1" u="sng" dirty="0">
              <a:solidFill>
                <a:srgbClr val="C00000"/>
              </a:solidFill>
            </a:endParaRPr>
          </a:p>
          <a:p>
            <a:pPr algn="just">
              <a:lnSpc>
                <a:spcPct val="110000"/>
              </a:lnSpc>
              <a:spcBef>
                <a:spcPts val="1500"/>
              </a:spcBef>
            </a:pPr>
            <a:r>
              <a:rPr lang="it-IT" sz="2000" b="1" dirty="0">
                <a:solidFill>
                  <a:schemeClr val="tx1"/>
                </a:solidFill>
              </a:rPr>
              <a:t>Autorizzazione</a:t>
            </a:r>
            <a:r>
              <a:rPr lang="it-IT" sz="2000" b="1" dirty="0" smtClean="0">
                <a:solidFill>
                  <a:schemeClr val="tx1"/>
                </a:solidFill>
              </a:rPr>
              <a:t> 377,25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2000" b="1" dirty="0" smtClean="0">
                <a:solidFill>
                  <a:srgbClr val="C00000"/>
                </a:solidFill>
              </a:rPr>
              <a:t>    </a:t>
            </a:r>
            <a:r>
              <a:rPr lang="it-IT" sz="2000" dirty="0" smtClean="0">
                <a:solidFill>
                  <a:schemeClr val="tx1"/>
                </a:solidFill>
              </a:rPr>
              <a:t>(quota massima regolazione</a:t>
            </a:r>
            <a:r>
              <a:rPr lang="it-IT" sz="2000" spc="-100" dirty="0" smtClean="0">
                <a:solidFill>
                  <a:schemeClr val="tx1"/>
                </a:solidFill>
              </a:rPr>
              <a:t>)</a:t>
            </a:r>
            <a:endParaRPr lang="it-IT" sz="2000" spc="-100" dirty="0">
              <a:solidFill>
                <a:schemeClr val="tx1"/>
              </a:solidFill>
            </a:endParaRPr>
          </a:p>
          <a:p>
            <a:pPr marL="324000" indent="0" algn="just">
              <a:lnSpc>
                <a:spcPct val="110000"/>
              </a:lnSpc>
              <a:spcBef>
                <a:spcPts val="0"/>
              </a:spcBef>
              <a:buNone/>
            </a:pPr>
            <a:endParaRPr lang="it-IT" sz="2000" b="1" u="sng" dirty="0">
              <a:solidFill>
                <a:srgbClr val="C00000"/>
              </a:solidFill>
            </a:endParaRPr>
          </a:p>
          <a:p>
            <a:pPr marL="324000" indent="0" algn="just">
              <a:lnSpc>
                <a:spcPct val="110000"/>
              </a:lnSpc>
              <a:spcBef>
                <a:spcPts val="0"/>
              </a:spcBef>
              <a:buNone/>
            </a:pPr>
            <a:endParaRPr lang="it-IT" sz="20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algn="just">
              <a:lnSpc>
                <a:spcPct val="110000"/>
              </a:lnSpc>
            </a:pPr>
            <a:endParaRPr lang="it-IT" sz="20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0" indent="0" algn="just">
              <a:lnSpc>
                <a:spcPct val="110000"/>
              </a:lnSpc>
              <a:buNone/>
            </a:pPr>
            <a:endParaRPr lang="it-IT" sz="20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905" y="3577104"/>
            <a:ext cx="4186551" cy="2353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30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ttangolo 2"/>
          <p:cNvSpPr>
            <a:spLocks noGrp="1" noChangeArrowheads="1"/>
          </p:cNvSpPr>
          <p:nvPr>
            <p:ph type="title"/>
          </p:nvPr>
        </p:nvSpPr>
        <p:spPr>
          <a:xfrm>
            <a:off x="452285" y="252073"/>
            <a:ext cx="8902790" cy="1320800"/>
          </a:xfrm>
        </p:spPr>
        <p:txBody>
          <a:bodyPr>
            <a:noAutofit/>
          </a:bodyPr>
          <a:lstStyle/>
          <a:p>
            <a:pPr algn="ctr"/>
            <a:r>
              <a:rPr lang="it-IT" noProof="1" smtClean="0"/>
              <a:t>Le principali autorità competenti sulla diga di Campolattaro</a:t>
            </a:r>
            <a:endParaRPr lang="it-IT" noProof="1"/>
          </a:p>
        </p:txBody>
      </p:sp>
      <p:sp>
        <p:nvSpPr>
          <p:cNvPr id="91139" name="Rettangolo 3"/>
          <p:cNvSpPr>
            <a:spLocks noGrp="1" noChangeArrowheads="1"/>
          </p:cNvSpPr>
          <p:nvPr>
            <p:ph idx="1"/>
          </p:nvPr>
        </p:nvSpPr>
        <p:spPr>
          <a:xfrm>
            <a:off x="514071" y="1751684"/>
            <a:ext cx="8513816" cy="4338533"/>
          </a:xfrm>
        </p:spPr>
        <p:txBody>
          <a:bodyPr>
            <a:normAutofit lnSpcReduction="10000"/>
          </a:bodyPr>
          <a:lstStyle/>
          <a:p>
            <a:pPr algn="just"/>
            <a:r>
              <a:rPr lang="it-IT" sz="2000" b="1" dirty="0" smtClean="0">
                <a:solidFill>
                  <a:srgbClr val="000099"/>
                </a:solidFill>
              </a:rPr>
              <a:t> MINISTERO DELLE INFRASTRUTTURE E DEI TRASPORTI</a:t>
            </a:r>
          </a:p>
          <a:p>
            <a:pPr marL="360000" indent="0" algn="just">
              <a:spcBef>
                <a:spcPts val="300"/>
              </a:spcBef>
              <a:buNone/>
            </a:pPr>
            <a:r>
              <a:rPr lang="it-IT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Ente </a:t>
            </a:r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supervisore</a:t>
            </a:r>
          </a:p>
          <a:p>
            <a:pPr marL="360000" indent="0" algn="just">
              <a:spcBef>
                <a:spcPts val="300"/>
              </a:spcBef>
              <a:buNone/>
            </a:pPr>
            <a:endParaRPr lang="it-IT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just"/>
            <a:r>
              <a:rPr lang="it-IT" sz="2000" b="1" dirty="0" smtClean="0">
                <a:solidFill>
                  <a:srgbClr val="000099"/>
                </a:solidFill>
              </a:rPr>
              <a:t>REGIONE </a:t>
            </a:r>
            <a:r>
              <a:rPr lang="it-IT" sz="2000" b="1" dirty="0">
                <a:solidFill>
                  <a:srgbClr val="000099"/>
                </a:solidFill>
              </a:rPr>
              <a:t>CAMPANIA</a:t>
            </a:r>
          </a:p>
          <a:p>
            <a:pPr marL="360000" indent="0" algn="just">
              <a:spcBef>
                <a:spcPts val="300"/>
              </a:spcBef>
              <a:buNone/>
            </a:pPr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Ente proprietario</a:t>
            </a:r>
            <a:r>
              <a:rPr lang="it-IT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Ente </a:t>
            </a:r>
            <a:r>
              <a:rPr lang="it-IT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deputato al rilascio delle autorizzazioni a </a:t>
            </a:r>
            <a:r>
              <a:rPr lang="it-IT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derivare l’acqua </a:t>
            </a:r>
            <a:r>
              <a:rPr lang="it-IT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nonché responsabile del Piano di Emergenza Diga (Direttiva PCM </a:t>
            </a:r>
            <a:r>
              <a:rPr lang="it-IT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08.07.14)</a:t>
            </a:r>
            <a:endParaRPr lang="it-IT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60000" indent="0" algn="just">
              <a:spcBef>
                <a:spcPts val="300"/>
              </a:spcBef>
              <a:buNone/>
            </a:pPr>
            <a:endParaRPr lang="it-IT" sz="2000" b="1" noProof="1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63538" indent="-363538" algn="just">
              <a:spcBef>
                <a:spcPts val="300"/>
              </a:spcBef>
            </a:pPr>
            <a:r>
              <a:rPr lang="it-IT" sz="2000" b="1" noProof="1" smtClean="0">
                <a:solidFill>
                  <a:srgbClr val="000099"/>
                </a:solidFill>
              </a:rPr>
              <a:t>PROVINCIA DI BENEVENTO</a:t>
            </a:r>
          </a:p>
          <a:p>
            <a:pPr marL="360000" indent="0" algn="just">
              <a:spcBef>
                <a:spcPts val="300"/>
              </a:spcBef>
              <a:buNone/>
            </a:pPr>
            <a:r>
              <a:rPr lang="it-IT" sz="2000" b="1" noProof="1">
                <a:solidFill>
                  <a:schemeClr val="tx1">
                    <a:lumMod val="95000"/>
                    <a:lumOff val="5000"/>
                  </a:schemeClr>
                </a:solidFill>
              </a:rPr>
              <a:t>Ente Concessionario </a:t>
            </a:r>
          </a:p>
          <a:p>
            <a:pPr marL="360000" indent="0" algn="just">
              <a:spcBef>
                <a:spcPts val="300"/>
              </a:spcBef>
              <a:buNone/>
            </a:pPr>
            <a:endParaRPr lang="it-IT" sz="2000" b="1" noProof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63538" indent="-363538" algn="just">
              <a:spcBef>
                <a:spcPts val="300"/>
              </a:spcBef>
            </a:pPr>
            <a:r>
              <a:rPr lang="it-IT" sz="2000" b="1" noProof="1" smtClean="0">
                <a:solidFill>
                  <a:srgbClr val="000099"/>
                </a:solidFill>
              </a:rPr>
              <a:t>ASEA</a:t>
            </a:r>
          </a:p>
          <a:p>
            <a:pPr marL="360000" indent="0" algn="just">
              <a:spcBef>
                <a:spcPts val="300"/>
              </a:spcBef>
              <a:buNone/>
            </a:pPr>
            <a:r>
              <a:rPr lang="it-IT" sz="2000" b="1" noProof="1">
                <a:solidFill>
                  <a:schemeClr val="tx1">
                    <a:lumMod val="95000"/>
                    <a:lumOff val="5000"/>
                  </a:schemeClr>
                </a:solidFill>
              </a:rPr>
              <a:t>Ente</a:t>
            </a:r>
            <a:r>
              <a:rPr lang="it-IT" sz="2000" b="1" noProof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it-IT" sz="2000" b="1" noProof="1">
                <a:solidFill>
                  <a:schemeClr val="tx1">
                    <a:lumMod val="95000"/>
                    <a:lumOff val="5000"/>
                  </a:schemeClr>
                </a:solidFill>
              </a:rPr>
              <a:t>Gestore</a:t>
            </a:r>
          </a:p>
          <a:p>
            <a:pPr marL="360000" indent="0" algn="just">
              <a:spcBef>
                <a:spcPts val="600"/>
              </a:spcBef>
              <a:buNone/>
            </a:pPr>
            <a:endParaRPr lang="it-IT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074" name="Picture 2" descr="C:\Users\Utente\Desktop\diga\Diga 2018\conferenzia\img_diga_bicchieri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943" y="3906913"/>
            <a:ext cx="3090944" cy="248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835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/>
              <a:t>Gestione ASEA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85663" y="1423283"/>
            <a:ext cx="8598907" cy="4618081"/>
          </a:xfrm>
        </p:spPr>
        <p:txBody>
          <a:bodyPr/>
          <a:lstStyle/>
          <a:p>
            <a:pPr marL="0" indent="0" algn="ctr">
              <a:buNone/>
            </a:pPr>
            <a:r>
              <a:rPr lang="it-IT" sz="2000" dirty="0" smtClean="0"/>
              <a:t>dal 1 gennaio 2014 </a:t>
            </a:r>
          </a:p>
          <a:p>
            <a:pPr marL="0" indent="0" algn="ctr">
              <a:buNone/>
            </a:pPr>
            <a:r>
              <a:rPr lang="it-IT" sz="2800" b="1" i="1" dirty="0" smtClean="0"/>
              <a:t>Obiettivi</a:t>
            </a:r>
            <a:endParaRPr lang="it-IT" sz="2000" b="1" i="1" dirty="0"/>
          </a:p>
          <a:p>
            <a:pPr marL="0" indent="0" algn="ctr">
              <a:buNone/>
            </a:pPr>
            <a:endParaRPr lang="it-IT" dirty="0" smtClean="0"/>
          </a:p>
          <a:p>
            <a:pPr marL="0" indent="0" algn="ctr">
              <a:buNone/>
            </a:pPr>
            <a:endParaRPr lang="it-IT" dirty="0"/>
          </a:p>
          <a:p>
            <a:pPr marL="0" indent="0" algn="ctr">
              <a:buNone/>
            </a:pPr>
            <a:endParaRPr lang="it-IT" dirty="0" smtClean="0"/>
          </a:p>
          <a:p>
            <a:pPr marL="0" indent="0" algn="ctr">
              <a:spcAft>
                <a:spcPts val="600"/>
              </a:spcAft>
              <a:buNone/>
            </a:pPr>
            <a:endParaRPr lang="it-IT" sz="2500" dirty="0" smtClean="0">
              <a:solidFill>
                <a:srgbClr val="C00000"/>
              </a:solidFill>
            </a:endParaRPr>
          </a:p>
          <a:p>
            <a:pPr marL="0" indent="0" algn="ctr">
              <a:spcAft>
                <a:spcPts val="600"/>
              </a:spcAft>
              <a:buNone/>
            </a:pPr>
            <a:r>
              <a:rPr lang="it-IT" sz="2500" dirty="0" smtClean="0">
                <a:solidFill>
                  <a:srgbClr val="C00000"/>
                </a:solidFill>
              </a:rPr>
              <a:t>Efficienza della gestione</a:t>
            </a:r>
          </a:p>
          <a:p>
            <a:pPr marL="0" indent="0" algn="ctr">
              <a:spcAft>
                <a:spcPts val="600"/>
              </a:spcAft>
              <a:buNone/>
            </a:pPr>
            <a:r>
              <a:rPr lang="it-IT" sz="2500" dirty="0" smtClean="0">
                <a:solidFill>
                  <a:srgbClr val="00B050"/>
                </a:solidFill>
              </a:rPr>
              <a:t>Collaudo funzionale dell’opera</a:t>
            </a:r>
          </a:p>
          <a:p>
            <a:pPr marL="0" indent="0" algn="ctr">
              <a:spcAft>
                <a:spcPts val="600"/>
              </a:spcAft>
              <a:buNone/>
            </a:pPr>
            <a:r>
              <a:rPr lang="it-IT" sz="2500" dirty="0" smtClean="0">
                <a:solidFill>
                  <a:srgbClr val="0070C0"/>
                </a:solidFill>
              </a:rPr>
              <a:t>Funzione di sviluppo territoriale della diga</a:t>
            </a:r>
            <a:endParaRPr lang="it-IT" sz="2500" dirty="0">
              <a:solidFill>
                <a:srgbClr val="0070C0"/>
              </a:solidFill>
            </a:endParaRPr>
          </a:p>
        </p:txBody>
      </p:sp>
      <p:sp>
        <p:nvSpPr>
          <p:cNvPr id="4" name="Freccia in giù 3"/>
          <p:cNvSpPr/>
          <p:nvPr/>
        </p:nvSpPr>
        <p:spPr>
          <a:xfrm>
            <a:off x="4762588" y="2694628"/>
            <a:ext cx="645056" cy="11661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6078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it-IT" sz="3200" dirty="0" smtClean="0">
                <a:solidFill>
                  <a:srgbClr val="C00000"/>
                </a:solidFill>
              </a:rPr>
              <a:t>Gestione e monitoraggio tecnico ambientale</a:t>
            </a:r>
            <a:br>
              <a:rPr lang="it-IT" sz="3200" dirty="0" smtClean="0">
                <a:solidFill>
                  <a:srgbClr val="C00000"/>
                </a:solidFill>
              </a:rPr>
            </a:br>
            <a:endParaRPr lang="it-IT" sz="3200" dirty="0">
              <a:solidFill>
                <a:srgbClr val="C0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85663" y="1531088"/>
            <a:ext cx="8598907" cy="5101941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1000"/>
              </a:spcAft>
            </a:pPr>
            <a:r>
              <a:rPr lang="it-IT" dirty="0" smtClean="0"/>
              <a:t>Guardiania </a:t>
            </a:r>
            <a:r>
              <a:rPr lang="it-IT" dirty="0"/>
              <a:t>– sorveglianza</a:t>
            </a:r>
          </a:p>
          <a:p>
            <a:pPr>
              <a:spcAft>
                <a:spcPts val="1000"/>
              </a:spcAft>
            </a:pPr>
            <a:r>
              <a:rPr lang="it-IT" dirty="0" smtClean="0"/>
              <a:t>Ricognizione </a:t>
            </a:r>
            <a:r>
              <a:rPr lang="it-IT" dirty="0"/>
              <a:t>periodica della struttura</a:t>
            </a:r>
            <a:endParaRPr lang="it-IT" b="1" dirty="0"/>
          </a:p>
          <a:p>
            <a:pPr>
              <a:spcAft>
                <a:spcPts val="1000"/>
              </a:spcAft>
            </a:pPr>
            <a:r>
              <a:rPr lang="it-IT" dirty="0" smtClean="0"/>
              <a:t>Rilievo </a:t>
            </a:r>
            <a:r>
              <a:rPr lang="it-IT" dirty="0"/>
              <a:t>giornaliero dei livelli d’invaso</a:t>
            </a:r>
          </a:p>
          <a:p>
            <a:pPr>
              <a:spcAft>
                <a:spcPts val="1000"/>
              </a:spcAft>
            </a:pPr>
            <a:r>
              <a:rPr lang="it-IT" dirty="0" smtClean="0"/>
              <a:t>Misurazione </a:t>
            </a:r>
            <a:r>
              <a:rPr lang="it-IT" dirty="0"/>
              <a:t>giornaliera portata idrica dei dreni</a:t>
            </a:r>
          </a:p>
          <a:p>
            <a:pPr>
              <a:spcAft>
                <a:spcPts val="1000"/>
              </a:spcAft>
            </a:pPr>
            <a:r>
              <a:rPr lang="it-IT" dirty="0" smtClean="0"/>
              <a:t>Rilievo </a:t>
            </a:r>
            <a:r>
              <a:rPr lang="it-IT" dirty="0"/>
              <a:t>giornaliero dei dati </a:t>
            </a:r>
            <a:r>
              <a:rPr lang="it-IT" dirty="0" smtClean="0"/>
              <a:t>metereologici</a:t>
            </a:r>
            <a:endParaRPr lang="it-IT" dirty="0"/>
          </a:p>
          <a:p>
            <a:pPr>
              <a:spcAft>
                <a:spcPts val="1000"/>
              </a:spcAft>
            </a:pPr>
            <a:r>
              <a:rPr lang="it-IT" dirty="0" smtClean="0"/>
              <a:t>Rilievo </a:t>
            </a:r>
            <a:r>
              <a:rPr lang="it-IT" dirty="0"/>
              <a:t>mensile dei dati alto e planimetrici</a:t>
            </a:r>
          </a:p>
          <a:p>
            <a:pPr>
              <a:spcAft>
                <a:spcPts val="1000"/>
              </a:spcAft>
            </a:pPr>
            <a:r>
              <a:rPr lang="it-IT" dirty="0" smtClean="0"/>
              <a:t>Misure </a:t>
            </a:r>
            <a:r>
              <a:rPr lang="it-IT" dirty="0"/>
              <a:t>bisettimanali dei livelli piezometrici ed </a:t>
            </a:r>
            <a:r>
              <a:rPr lang="it-IT" dirty="0" err="1"/>
              <a:t>inclinometrici</a:t>
            </a:r>
            <a:endParaRPr lang="it-IT" dirty="0"/>
          </a:p>
          <a:p>
            <a:pPr>
              <a:spcAft>
                <a:spcPts val="1000"/>
              </a:spcAft>
            </a:pPr>
            <a:r>
              <a:rPr lang="it-IT" dirty="0" smtClean="0"/>
              <a:t>Misure </a:t>
            </a:r>
            <a:r>
              <a:rPr lang="it-IT" dirty="0"/>
              <a:t>bisettimanali degli assesti metri de dei giunti</a:t>
            </a:r>
          </a:p>
          <a:p>
            <a:pPr>
              <a:spcAft>
                <a:spcPts val="1000"/>
              </a:spcAft>
            </a:pPr>
            <a:r>
              <a:rPr lang="it-IT" dirty="0" smtClean="0"/>
              <a:t>Manovra </a:t>
            </a:r>
            <a:r>
              <a:rPr lang="it-IT" dirty="0"/>
              <a:t>degli organi di scarico</a:t>
            </a:r>
          </a:p>
          <a:p>
            <a:pPr>
              <a:spcAft>
                <a:spcPts val="1000"/>
              </a:spcAft>
            </a:pPr>
            <a:r>
              <a:rPr lang="it-IT" dirty="0" smtClean="0"/>
              <a:t>Manutenzione </a:t>
            </a:r>
            <a:r>
              <a:rPr lang="it-IT" dirty="0"/>
              <a:t>della struttura: pulizia delle balze, delle strade di accesso, dei sentieri dei canali e delle </a:t>
            </a:r>
            <a:r>
              <a:rPr lang="it-IT" dirty="0" smtClean="0"/>
              <a:t>cunette e di ogni altra pertinenza</a:t>
            </a:r>
            <a:endParaRPr lang="it-IT" dirty="0"/>
          </a:p>
        </p:txBody>
      </p:sp>
      <p:pic>
        <p:nvPicPr>
          <p:cNvPr id="7170" name="Picture 2" descr="C:\Users\Utente\Desktop\Comunicati stampa\Comunicati 2014\Diga di Campolatta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133" y="1531088"/>
            <a:ext cx="3762327" cy="2360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432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5663" y="619432"/>
            <a:ext cx="9679137" cy="1320800"/>
          </a:xfrm>
        </p:spPr>
        <p:txBody>
          <a:bodyPr>
            <a:normAutofit/>
          </a:bodyPr>
          <a:lstStyle/>
          <a:p>
            <a:r>
              <a:rPr lang="it-IT" sz="3200" dirty="0" smtClean="0">
                <a:solidFill>
                  <a:srgbClr val="C00000"/>
                </a:solidFill>
              </a:rPr>
              <a:t>Nuovo Foglio </a:t>
            </a:r>
            <a:r>
              <a:rPr lang="it-IT" sz="3200" dirty="0">
                <a:solidFill>
                  <a:srgbClr val="C00000"/>
                </a:solidFill>
              </a:rPr>
              <a:t>Condizioni per l’Esercizio e </a:t>
            </a:r>
            <a:r>
              <a:rPr lang="it-IT" sz="3200" dirty="0" smtClean="0">
                <a:solidFill>
                  <a:srgbClr val="C00000"/>
                </a:solidFill>
              </a:rPr>
              <a:t>la Manutenzione </a:t>
            </a:r>
            <a:r>
              <a:rPr lang="it-IT" sz="3200" dirty="0">
                <a:solidFill>
                  <a:srgbClr val="C00000"/>
                </a:solidFill>
              </a:rPr>
              <a:t>(</a:t>
            </a:r>
            <a:r>
              <a:rPr lang="it-IT" sz="3200" dirty="0" smtClean="0">
                <a:solidFill>
                  <a:srgbClr val="C00000"/>
                </a:solidFill>
              </a:rPr>
              <a:t>FCEM) - aprile 2018</a:t>
            </a:r>
            <a:endParaRPr lang="it-IT" sz="3200" dirty="0">
              <a:solidFill>
                <a:srgbClr val="C0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85663" y="2122998"/>
            <a:ext cx="8598907" cy="1592659"/>
          </a:xfrm>
        </p:spPr>
        <p:txBody>
          <a:bodyPr/>
          <a:lstStyle/>
          <a:p>
            <a:pPr algn="just"/>
            <a:r>
              <a:rPr lang="it-IT" dirty="0"/>
              <a:t>Il </a:t>
            </a:r>
            <a:r>
              <a:rPr lang="it-IT" b="1" dirty="0"/>
              <a:t>Foglio Condizioni </a:t>
            </a:r>
            <a:r>
              <a:rPr lang="it-IT" dirty="0"/>
              <a:t>è uno strumento tecnico giuridico, ampio e dettagliato, che disciplina l’esercizio e la manutenzione delle dighe, ovvero le varie procedure d’esercizio, le misurazioni, i rilievi, le verifiche, i controlli prescrivendone le modalità e la tempistica, in altri termini rappresenta una vero e proprio codice per la gestione e l’amministrazione di una diga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585" y="3715657"/>
            <a:ext cx="4613533" cy="2144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948" y="3715657"/>
            <a:ext cx="2296191" cy="306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550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5663" y="619432"/>
            <a:ext cx="8843367" cy="1064225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Studio rivalutazione sicurezza idrologico-idraulica della diga</a:t>
            </a:r>
            <a:endParaRPr lang="it-IT" sz="1600" dirty="0"/>
          </a:p>
        </p:txBody>
      </p:sp>
      <p:pic>
        <p:nvPicPr>
          <p:cNvPr id="8194" name="Picture 2" descr="C:\Users\Utente\Desktop\diga\Diga 2018\conferenzia\20170928_143441-825x3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83" y="2403987"/>
            <a:ext cx="4227577" cy="25563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745" y="2403987"/>
            <a:ext cx="4545032" cy="257224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62712" y="5123959"/>
            <a:ext cx="7489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i="1" dirty="0" smtClean="0"/>
              <a:t>Particolare</a:t>
            </a:r>
            <a:r>
              <a:rPr lang="it-IT" sz="1600" i="1" dirty="0"/>
              <a:t>: ciglio del calice (quota 379,85 </a:t>
            </a:r>
            <a:r>
              <a:rPr lang="it-IT" sz="1600" i="1" dirty="0" err="1"/>
              <a:t>m.s.l.m</a:t>
            </a:r>
            <a:r>
              <a:rPr lang="it-IT" sz="1600" i="1" dirty="0"/>
              <a:t>.) </a:t>
            </a:r>
            <a:br>
              <a:rPr lang="it-IT" sz="1600" i="1" dirty="0"/>
            </a:br>
            <a:r>
              <a:rPr lang="it-IT" sz="1600" i="1" dirty="0"/>
              <a:t>– stramazzo: soglia aperta più bassa (quota 377,25 </a:t>
            </a:r>
            <a:r>
              <a:rPr lang="it-IT" sz="1600" i="1" dirty="0" err="1"/>
              <a:t>m.s.l.m</a:t>
            </a:r>
            <a:r>
              <a:rPr lang="it-IT" sz="1600" i="1" dirty="0"/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320042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200" dirty="0" smtClean="0">
                <a:solidFill>
                  <a:srgbClr val="00B050"/>
                </a:solidFill>
              </a:rPr>
              <a:t>Quota 374 </a:t>
            </a:r>
            <a:r>
              <a:rPr lang="it-IT" sz="3200" dirty="0" err="1" smtClean="0">
                <a:solidFill>
                  <a:srgbClr val="00B050"/>
                </a:solidFill>
              </a:rPr>
              <a:t>m.l.m</a:t>
            </a:r>
            <a:r>
              <a:rPr lang="it-IT" sz="3200" dirty="0" smtClean="0">
                <a:solidFill>
                  <a:srgbClr val="00B050"/>
                </a:solidFill>
              </a:rPr>
              <a:t>. - svaso rapido – autorizzazione a 377,25</a:t>
            </a:r>
            <a:endParaRPr lang="it-IT" sz="3200" dirty="0">
              <a:solidFill>
                <a:srgbClr val="00B05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39213" y="1967022"/>
            <a:ext cx="9645445" cy="139560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it-IT" dirty="0"/>
              <a:t>Nel mese di </a:t>
            </a:r>
            <a:r>
              <a:rPr lang="it-IT" b="1" dirty="0"/>
              <a:t>agosto 2014 </a:t>
            </a:r>
            <a:r>
              <a:rPr lang="it-IT" dirty="0"/>
              <a:t>fu effettuato uno </a:t>
            </a:r>
            <a:r>
              <a:rPr lang="it-IT" b="1" dirty="0"/>
              <a:t>svaso rapido </a:t>
            </a:r>
            <a:r>
              <a:rPr lang="it-IT" dirty="0"/>
              <a:t>dell’invaso con un abbassamento del livello di circa </a:t>
            </a:r>
            <a:r>
              <a:rPr lang="it-IT" b="1" dirty="0"/>
              <a:t>10 metri in 8 giorni</a:t>
            </a:r>
            <a:r>
              <a:rPr lang="it-IT" dirty="0"/>
              <a:t>, con uno scarico di </a:t>
            </a:r>
            <a:r>
              <a:rPr lang="it-IT" b="1" dirty="0"/>
              <a:t>36 m³  al secondo</a:t>
            </a:r>
            <a:r>
              <a:rPr lang="it-IT" dirty="0"/>
              <a:t>.</a:t>
            </a:r>
          </a:p>
          <a:p>
            <a:pPr marL="0" indent="0" algn="ctr">
              <a:buNone/>
            </a:pPr>
            <a:r>
              <a:rPr lang="it-IT" dirty="0"/>
              <a:t>Di rilievo l’apporto naturalistico-ambientale per i fiumi a valle</a:t>
            </a:r>
          </a:p>
          <a:p>
            <a:pPr algn="ctr"/>
            <a:endParaRPr lang="it-IT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101" y="3257459"/>
            <a:ext cx="5015668" cy="320968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5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it-IT" dirty="0" smtClean="0">
                <a:solidFill>
                  <a:srgbClr val="00B050"/>
                </a:solidFill>
              </a:rPr>
              <a:t>Variante alla strada «</a:t>
            </a:r>
            <a:r>
              <a:rPr lang="it-IT" dirty="0" err="1" smtClean="0">
                <a:solidFill>
                  <a:srgbClr val="00B050"/>
                </a:solidFill>
              </a:rPr>
              <a:t>Senzamici</a:t>
            </a:r>
            <a:r>
              <a:rPr lang="it-IT" dirty="0" smtClean="0">
                <a:solidFill>
                  <a:srgbClr val="00B050"/>
                </a:solidFill>
              </a:rPr>
              <a:t>»</a:t>
            </a:r>
            <a:br>
              <a:rPr lang="it-IT" dirty="0" smtClean="0">
                <a:solidFill>
                  <a:srgbClr val="00B050"/>
                </a:solidFill>
              </a:rPr>
            </a:br>
            <a:r>
              <a:rPr lang="it-IT" sz="2800" dirty="0" smtClean="0">
                <a:solidFill>
                  <a:srgbClr val="00B050"/>
                </a:solidFill>
              </a:rPr>
              <a:t>Quota 385 </a:t>
            </a:r>
            <a:r>
              <a:rPr lang="it-IT" sz="2800" dirty="0" err="1" smtClean="0">
                <a:solidFill>
                  <a:srgbClr val="00B050"/>
                </a:solidFill>
              </a:rPr>
              <a:t>m.s.l.m</a:t>
            </a:r>
            <a:r>
              <a:rPr lang="it-IT" sz="2800" dirty="0" smtClean="0">
                <a:solidFill>
                  <a:srgbClr val="00B050"/>
                </a:solidFill>
              </a:rPr>
              <a:t>.</a:t>
            </a:r>
            <a:endParaRPr lang="it-IT" sz="2800" dirty="0">
              <a:solidFill>
                <a:srgbClr val="00B050"/>
              </a:solidFill>
            </a:endParaRPr>
          </a:p>
        </p:txBody>
      </p:sp>
      <p:pic>
        <p:nvPicPr>
          <p:cNvPr id="1026" name="Picture 2" descr="C:\Users\Utente\Desktop\diga\Diga 2018\conferenzia\Schermata-2018-08-29-alle-16.35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932" y="2396561"/>
            <a:ext cx="5501249" cy="388143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4205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>
                <a:solidFill>
                  <a:srgbClr val="00B050"/>
                </a:solidFill>
              </a:rPr>
              <a:t>Galleria dalla Traversa di </a:t>
            </a:r>
            <a:r>
              <a:rPr lang="it-IT" dirty="0" err="1" smtClean="0">
                <a:solidFill>
                  <a:srgbClr val="00B050"/>
                </a:solidFill>
              </a:rPr>
              <a:t>Tammarecchia</a:t>
            </a:r>
            <a:r>
              <a:rPr lang="it-IT" dirty="0" smtClean="0">
                <a:solidFill>
                  <a:srgbClr val="00B050"/>
                </a:solidFill>
              </a:rPr>
              <a:t/>
            </a:r>
            <a:br>
              <a:rPr lang="it-IT" dirty="0" smtClean="0">
                <a:solidFill>
                  <a:srgbClr val="00B050"/>
                </a:solidFill>
              </a:rPr>
            </a:br>
            <a:r>
              <a:rPr lang="it-IT" sz="2800" dirty="0" smtClean="0">
                <a:solidFill>
                  <a:srgbClr val="00B050"/>
                </a:solidFill>
              </a:rPr>
              <a:t>Lavori di pulizia e recupero ambientale</a:t>
            </a:r>
            <a:endParaRPr lang="it-IT" sz="2800" dirty="0">
              <a:solidFill>
                <a:srgbClr val="00B05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506" y="2324168"/>
            <a:ext cx="6322100" cy="355427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4153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ttangolo 2"/>
          <p:cNvSpPr>
            <a:spLocks noGrp="1" noChangeArrowheads="1"/>
          </p:cNvSpPr>
          <p:nvPr>
            <p:ph type="title"/>
          </p:nvPr>
        </p:nvSpPr>
        <p:spPr>
          <a:xfrm>
            <a:off x="405663" y="341906"/>
            <a:ext cx="8598907" cy="1455826"/>
          </a:xfrm>
        </p:spPr>
        <p:txBody>
          <a:bodyPr>
            <a:normAutofit/>
          </a:bodyPr>
          <a:lstStyle/>
          <a:p>
            <a:pPr marL="0" lvl="0" indent="0" algn="ctr">
              <a:lnSpc>
                <a:spcPct val="120000"/>
              </a:lnSpc>
            </a:pPr>
            <a:r>
              <a:rPr lang="it-IT" sz="2800" b="1" dirty="0">
                <a:solidFill>
                  <a:srgbClr val="00B050"/>
                </a:solidFill>
              </a:rPr>
              <a:t>Piano programma: </a:t>
            </a:r>
            <a:r>
              <a:rPr lang="it-IT" sz="2800" b="1" dirty="0" smtClean="0">
                <a:solidFill>
                  <a:srgbClr val="00B050"/>
                </a:solidFill>
              </a:rPr>
              <a:t>interventi euro 700.000</a:t>
            </a:r>
            <a:r>
              <a:rPr lang="it-IT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it-IT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it-IT" sz="2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Fondo </a:t>
            </a:r>
            <a:r>
              <a:rPr lang="it-IT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di Sviluppo e Coesione 2014-2020 </a:t>
            </a:r>
            <a:r>
              <a:rPr lang="it-IT" sz="2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Delibera </a:t>
            </a:r>
            <a:r>
              <a:rPr lang="it-IT" sz="22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Cipe</a:t>
            </a:r>
            <a:r>
              <a:rPr lang="it-IT" sz="2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54/2016</a:t>
            </a:r>
            <a:endParaRPr lang="it-IT" sz="2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Segnaposto contenuto 1"/>
          <p:cNvSpPr>
            <a:spLocks noGrp="1"/>
          </p:cNvSpPr>
          <p:nvPr>
            <p:ph sz="half" idx="1"/>
          </p:nvPr>
        </p:nvSpPr>
        <p:spPr>
          <a:xfrm>
            <a:off x="423542" y="1460092"/>
            <a:ext cx="8887435" cy="4653565"/>
          </a:xfrm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  <a:buClr>
                <a:srgbClr val="90C226"/>
              </a:buClr>
            </a:pPr>
            <a:r>
              <a:rPr lang="it-IT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redazione </a:t>
            </a:r>
            <a:r>
              <a:rPr lang="it-IT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della rivalutazione </a:t>
            </a:r>
            <a:r>
              <a:rPr lang="it-IT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sismica </a:t>
            </a:r>
          </a:p>
          <a:p>
            <a:pPr algn="just">
              <a:lnSpc>
                <a:spcPct val="120000"/>
              </a:lnSpc>
              <a:buClr>
                <a:srgbClr val="90C226"/>
              </a:buClr>
            </a:pPr>
            <a:r>
              <a:rPr lang="it-IT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interventi </a:t>
            </a:r>
            <a:r>
              <a:rPr lang="it-IT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sulla strumentazione quali il ripristino e l’integrazione dei piezometri nel corpo diga e l’installazione di due stazione idrometriche a valle e a monte </a:t>
            </a:r>
            <a:r>
              <a:rPr lang="it-IT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dell’invaso </a:t>
            </a:r>
          </a:p>
          <a:p>
            <a:pPr algn="just">
              <a:lnSpc>
                <a:spcPct val="120000"/>
              </a:lnSpc>
              <a:buClr>
                <a:srgbClr val="90C226"/>
              </a:buClr>
            </a:pPr>
            <a:r>
              <a:rPr lang="it-IT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interventi </a:t>
            </a:r>
            <a:r>
              <a:rPr lang="it-IT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impiantistici ossia la sostituzione della valvola di scarico di fondo </a:t>
            </a:r>
          </a:p>
          <a:p>
            <a:pPr algn="just">
              <a:lnSpc>
                <a:spcPct val="120000"/>
              </a:lnSpc>
              <a:buClr>
                <a:srgbClr val="90C226"/>
              </a:buClr>
            </a:pPr>
            <a:r>
              <a:rPr lang="it-IT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rispristino </a:t>
            </a:r>
            <a:r>
              <a:rPr lang="it-IT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funzionale della traversa di </a:t>
            </a:r>
            <a:r>
              <a:rPr lang="it-IT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Tammarecchia</a:t>
            </a:r>
            <a:endParaRPr lang="it-IT" sz="20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 algn="ctr">
              <a:lnSpc>
                <a:spcPct val="120000"/>
              </a:lnSpc>
              <a:buClr>
                <a:srgbClr val="90C226"/>
              </a:buClr>
              <a:buNone/>
            </a:pPr>
            <a:endParaRPr lang="it-IT" sz="2200" i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 algn="ctr">
              <a:lnSpc>
                <a:spcPct val="120000"/>
              </a:lnSpc>
              <a:buClr>
                <a:srgbClr val="90C226"/>
              </a:buClr>
              <a:buNone/>
            </a:pPr>
            <a:r>
              <a:rPr lang="it-IT" sz="22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Interventi da completare entro la fine del 2019</a:t>
            </a:r>
          </a:p>
          <a:p>
            <a:pPr marL="0" indent="0" algn="ctr">
              <a:lnSpc>
                <a:spcPct val="120000"/>
              </a:lnSpc>
              <a:buClr>
                <a:srgbClr val="90C226"/>
              </a:buClr>
              <a:buNone/>
            </a:pPr>
            <a:endParaRPr lang="it-IT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 algn="ctr">
              <a:lnSpc>
                <a:spcPct val="120000"/>
              </a:lnSpc>
              <a:buClr>
                <a:srgbClr val="90C226"/>
              </a:buClr>
              <a:buNone/>
            </a:pPr>
            <a:r>
              <a:rPr lang="it-IT" dirty="0" smtClean="0">
                <a:solidFill>
                  <a:schemeClr val="accent6">
                    <a:lumMod val="75000"/>
                  </a:schemeClr>
                </a:solidFill>
              </a:rPr>
              <a:t>Attività 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ed interventi straordinari finalizzati agli obiettivi di sicurezza e del collaudo tecnico-funzionale della diga (</a:t>
            </a:r>
            <a:r>
              <a:rPr lang="it-IT" u="sng" dirty="0">
                <a:solidFill>
                  <a:schemeClr val="accent6">
                    <a:lumMod val="75000"/>
                  </a:schemeClr>
                </a:solidFill>
              </a:rPr>
              <a:t>Delibera </a:t>
            </a:r>
            <a:r>
              <a:rPr lang="it-IT" u="sng" dirty="0" err="1">
                <a:solidFill>
                  <a:schemeClr val="accent6">
                    <a:lumMod val="75000"/>
                  </a:schemeClr>
                </a:solidFill>
              </a:rPr>
              <a:t>n.CIPE</a:t>
            </a:r>
            <a:r>
              <a:rPr lang="it-IT" u="sng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u="sng" dirty="0" smtClean="0">
                <a:solidFill>
                  <a:schemeClr val="accent6">
                    <a:lumMod val="75000"/>
                  </a:schemeClr>
                </a:solidFill>
              </a:rPr>
              <a:t>12/2018</a:t>
            </a:r>
            <a:r>
              <a:rPr lang="it-IT" dirty="0" smtClean="0">
                <a:solidFill>
                  <a:schemeClr val="accent6">
                    <a:lumMod val="75000"/>
                  </a:schemeClr>
                </a:solidFill>
              </a:rPr>
              <a:t>) euro 1.000.000</a:t>
            </a:r>
          </a:p>
          <a:p>
            <a:pPr marL="0" indent="0" algn="ctr">
              <a:lnSpc>
                <a:spcPct val="120000"/>
              </a:lnSpc>
              <a:buClr>
                <a:srgbClr val="90C226"/>
              </a:buClr>
              <a:buNone/>
            </a:pPr>
            <a:endParaRPr lang="it-IT" sz="22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34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/>
              <a:t>Gli inizi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85663" y="1414130"/>
            <a:ext cx="8598907" cy="462723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4800" b="1" i="1" dirty="0" smtClean="0">
                <a:solidFill>
                  <a:srgbClr val="0070C0"/>
                </a:solidFill>
              </a:rPr>
              <a:t>Cassa per il Mezzogiorno</a:t>
            </a:r>
          </a:p>
          <a:p>
            <a:pPr marL="0" indent="0" algn="ctr">
              <a:buNone/>
            </a:pPr>
            <a:endParaRPr lang="it-IT" sz="4800" b="1" i="1" dirty="0">
              <a:solidFill>
                <a:srgbClr val="0070C0"/>
              </a:solidFill>
            </a:endParaRPr>
          </a:p>
        </p:txBody>
      </p:sp>
      <p:graphicFrame>
        <p:nvGraphicFramePr>
          <p:cNvPr id="6" name="Diagramma 5"/>
          <p:cNvGraphicFramePr/>
          <p:nvPr>
            <p:extLst>
              <p:ext uri="{D42A27DB-BD31-4B8C-83A1-F6EECF244321}">
                <p14:modId xmlns:p14="http://schemas.microsoft.com/office/powerpoint/2010/main" val="4024705986"/>
              </p:ext>
            </p:extLst>
          </p:nvPr>
        </p:nvGraphicFramePr>
        <p:xfrm>
          <a:off x="873052" y="751564"/>
          <a:ext cx="8153990" cy="55535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954" y="2381694"/>
            <a:ext cx="1917945" cy="2688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945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ttangolo 2"/>
          <p:cNvSpPr>
            <a:spLocks noGrp="1" noChangeArrowheads="1"/>
          </p:cNvSpPr>
          <p:nvPr>
            <p:ph type="title"/>
          </p:nvPr>
        </p:nvSpPr>
        <p:spPr>
          <a:xfrm>
            <a:off x="405663" y="381932"/>
            <a:ext cx="9035220" cy="724197"/>
          </a:xfrm>
        </p:spPr>
        <p:txBody>
          <a:bodyPr>
            <a:normAutofit/>
          </a:bodyPr>
          <a:lstStyle/>
          <a:p>
            <a:pPr algn="ctr"/>
            <a:r>
              <a:rPr lang="it-IT" noProof="1">
                <a:solidFill>
                  <a:srgbClr val="00B050"/>
                </a:solidFill>
              </a:rPr>
              <a:t>A </a:t>
            </a:r>
            <a:r>
              <a:rPr lang="it-IT" noProof="1" smtClean="0">
                <a:solidFill>
                  <a:srgbClr val="00B050"/>
                </a:solidFill>
              </a:rPr>
              <a:t>cosa </a:t>
            </a:r>
            <a:r>
              <a:rPr lang="it-IT" noProof="1">
                <a:solidFill>
                  <a:srgbClr val="00B050"/>
                </a:solidFill>
              </a:rPr>
              <a:t>serve l’acqua della </a:t>
            </a:r>
            <a:r>
              <a:rPr lang="it-IT" noProof="1" smtClean="0">
                <a:solidFill>
                  <a:srgbClr val="00B050"/>
                </a:solidFill>
              </a:rPr>
              <a:t>diga?</a:t>
            </a:r>
            <a:endParaRPr lang="it-IT" sz="1800" b="1" noProof="1"/>
          </a:p>
        </p:txBody>
      </p:sp>
      <p:pic>
        <p:nvPicPr>
          <p:cNvPr id="4098" name="Picture 2" descr="C:\Users\Utente\Desktop\diga\Diga 2018\conferenzia\21370943_122970545025476_8510922247439644997_n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843" y="1509563"/>
            <a:ext cx="5178106" cy="4557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ccia in giù 1"/>
          <p:cNvSpPr/>
          <p:nvPr/>
        </p:nvSpPr>
        <p:spPr>
          <a:xfrm>
            <a:off x="2179079" y="4765414"/>
            <a:ext cx="531455" cy="7579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/>
          <p:cNvSpPr/>
          <p:nvPr/>
        </p:nvSpPr>
        <p:spPr>
          <a:xfrm>
            <a:off x="776748" y="1391477"/>
            <a:ext cx="6096000" cy="24622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it-IT" sz="2000" noProof="1">
                <a:solidFill>
                  <a:schemeClr val="tx1">
                    <a:lumMod val="95000"/>
                    <a:lumOff val="5000"/>
                  </a:schemeClr>
                </a:solidFill>
              </a:rPr>
              <a:t>Funzione di </a:t>
            </a:r>
            <a:r>
              <a:rPr lang="it-IT" sz="2000" noProof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laminazione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endParaRPr lang="it-IT" sz="2000" noProof="1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it-IT" sz="2000" noProof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Funzione ambientale</a:t>
            </a:r>
          </a:p>
          <a:p>
            <a:pPr>
              <a:buClr>
                <a:schemeClr val="accent1"/>
              </a:buClr>
            </a:pPr>
            <a:endParaRPr lang="it-IT" sz="2000" noProof="1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Clr>
                <a:schemeClr val="accent1"/>
              </a:buClr>
            </a:pPr>
            <a:r>
              <a:rPr lang="it-IT" noProof="1"/>
              <a:t/>
            </a:r>
            <a:br>
              <a:rPr lang="it-IT" noProof="1"/>
            </a:br>
            <a:endParaRPr lang="it-IT" noProof="1" smtClean="0"/>
          </a:p>
          <a:p>
            <a:pPr>
              <a:buClr>
                <a:schemeClr val="accent1"/>
              </a:buClr>
            </a:pPr>
            <a:r>
              <a:rPr lang="it-IT" sz="2000" i="1" noProof="1" smtClean="0"/>
              <a:t>…e domani</a:t>
            </a:r>
            <a:r>
              <a:rPr lang="it-IT" sz="2000" i="1" noProof="1"/>
              <a:t>?</a:t>
            </a:r>
            <a:r>
              <a:rPr lang="it-IT" noProof="1"/>
              <a:t/>
            </a:r>
            <a:br>
              <a:rPr lang="it-IT" noProof="1"/>
            </a:br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1070032" y="3677373"/>
            <a:ext cx="2808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it-IT" b="1" noProof="1" smtClean="0"/>
              <a:t>IRRIGUO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it-IT" b="1" noProof="1" smtClean="0"/>
              <a:t>INDUSTRIALE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it-IT" b="1" noProof="1" smtClean="0"/>
              <a:t>POTABILE </a:t>
            </a:r>
            <a:r>
              <a:rPr lang="it-IT" noProof="1" smtClean="0"/>
              <a:t> </a:t>
            </a:r>
            <a:endParaRPr lang="it-IT" dirty="0"/>
          </a:p>
        </p:txBody>
      </p:sp>
      <p:sp>
        <p:nvSpPr>
          <p:cNvPr id="5" name="Rettangolo 4"/>
          <p:cNvSpPr/>
          <p:nvPr/>
        </p:nvSpPr>
        <p:spPr>
          <a:xfrm>
            <a:off x="1070032" y="5688089"/>
            <a:ext cx="28080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i="1" noProof="1"/>
              <a:t>OPERE DI DERIVAZIONE</a:t>
            </a:r>
            <a:endParaRPr lang="it-IT" i="1" dirty="0"/>
          </a:p>
        </p:txBody>
      </p:sp>
    </p:spTree>
    <p:extLst>
      <p:ext uri="{BB962C8B-B14F-4D97-AF65-F5344CB8AC3E}">
        <p14:creationId xmlns:p14="http://schemas.microsoft.com/office/powerpoint/2010/main" val="265162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ttangolo 2"/>
          <p:cNvSpPr>
            <a:spLocks noGrp="1" noChangeArrowheads="1"/>
          </p:cNvSpPr>
          <p:nvPr>
            <p:ph type="title"/>
          </p:nvPr>
        </p:nvSpPr>
        <p:spPr>
          <a:xfrm>
            <a:off x="405662" y="417557"/>
            <a:ext cx="9116367" cy="1320800"/>
          </a:xfrm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</a:pPr>
            <a:r>
              <a:rPr lang="it-IT" noProof="1" smtClean="0">
                <a:solidFill>
                  <a:srgbClr val="00B050"/>
                </a:solidFill>
              </a:rPr>
              <a:t>Opere di derivazione</a:t>
            </a:r>
            <a:endParaRPr lang="it-IT" noProof="1">
              <a:solidFill>
                <a:srgbClr val="00B050"/>
              </a:solidFill>
            </a:endParaRPr>
          </a:p>
        </p:txBody>
      </p:sp>
      <p:sp>
        <p:nvSpPr>
          <p:cNvPr id="7" name="Segnaposto contenuto 1"/>
          <p:cNvSpPr>
            <a:spLocks noGrp="1"/>
          </p:cNvSpPr>
          <p:nvPr>
            <p:ph sz="half" idx="1"/>
          </p:nvPr>
        </p:nvSpPr>
        <p:spPr>
          <a:xfrm>
            <a:off x="5539277" y="1036087"/>
            <a:ext cx="3630206" cy="1186415"/>
          </a:xfrm>
        </p:spPr>
        <p:txBody>
          <a:bodyPr>
            <a:noAutofit/>
          </a:bodyPr>
          <a:lstStyle/>
          <a:p>
            <a:pPr marL="0" lvl="0" indent="0" algn="just">
              <a:lnSpc>
                <a:spcPct val="120000"/>
              </a:lnSpc>
              <a:buClr>
                <a:srgbClr val="90C226"/>
              </a:buClr>
              <a:buNone/>
            </a:pPr>
            <a:r>
              <a:rPr lang="it-IT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Redatto dall’ASEA – approvato</a:t>
            </a:r>
            <a:r>
              <a:rPr lang="it-IT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it-IT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 Cda 25 ottobre 2017 e trasmesso al Ministero delle Infrastrutture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64" y="1036087"/>
            <a:ext cx="4635610" cy="559197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276" y="2429580"/>
            <a:ext cx="3630206" cy="419848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703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ttangolo 2"/>
          <p:cNvSpPr>
            <a:spLocks noGrp="1" noChangeArrowheads="1"/>
          </p:cNvSpPr>
          <p:nvPr>
            <p:ph type="title"/>
          </p:nvPr>
        </p:nvSpPr>
        <p:spPr>
          <a:xfrm>
            <a:off x="381912" y="381932"/>
            <a:ext cx="9116367" cy="1320800"/>
          </a:xfrm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</a:pPr>
            <a:r>
              <a:rPr lang="it-IT" noProof="1">
                <a:solidFill>
                  <a:srgbClr val="0070C0"/>
                </a:solidFill>
              </a:rPr>
              <a:t>Funzione di sviluppo territoriale della diga</a:t>
            </a:r>
            <a:r>
              <a:rPr lang="it-IT" noProof="1"/>
              <a:t/>
            </a:r>
            <a:br>
              <a:rPr lang="it-IT" noProof="1"/>
            </a:br>
            <a:endParaRPr lang="it-IT" noProof="1"/>
          </a:p>
        </p:txBody>
      </p:sp>
      <p:graphicFrame>
        <p:nvGraphicFramePr>
          <p:cNvPr id="3" name="Segnaposto contenuto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8683090"/>
              </p:ext>
            </p:extLst>
          </p:nvPr>
        </p:nvGraphicFramePr>
        <p:xfrm>
          <a:off x="503273" y="1821602"/>
          <a:ext cx="8975725" cy="4786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122" name="Picture 2" descr="C:\Users\Utente\AppData\Local\Microsoft\Windows\Temporary Internet Files\Content.Outlook\YRKMCB49\IMG-20180401-WA003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106" y="4890049"/>
            <a:ext cx="3366977" cy="189300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Utente\Desktop\see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60" y="1154516"/>
            <a:ext cx="4373561" cy="28825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968" y="4235994"/>
            <a:ext cx="3279318" cy="245948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66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7517" y="393807"/>
            <a:ext cx="8767053" cy="1573216"/>
          </a:xfrm>
        </p:spPr>
        <p:txBody>
          <a:bodyPr>
            <a:noAutofit/>
          </a:bodyPr>
          <a:lstStyle/>
          <a:p>
            <a:pPr algn="ctr"/>
            <a:r>
              <a:rPr lang="it-IT" dirty="0" smtClean="0">
                <a:solidFill>
                  <a:srgbClr val="0070C0"/>
                </a:solidFill>
              </a:rPr>
              <a:t>Turismo sostenibile</a:t>
            </a:r>
            <a:br>
              <a:rPr lang="it-IT" dirty="0" smtClean="0">
                <a:solidFill>
                  <a:srgbClr val="0070C0"/>
                </a:solidFill>
              </a:rPr>
            </a:br>
            <a:r>
              <a:rPr lang="it-IT" sz="2400" dirty="0" smtClean="0">
                <a:solidFill>
                  <a:srgbClr val="0070C0"/>
                </a:solidFill>
              </a:rPr>
              <a:t>collaborazione con associazioni e realtà del territorio</a:t>
            </a:r>
            <a:endParaRPr lang="it-IT" sz="2400" dirty="0">
              <a:solidFill>
                <a:srgbClr val="0070C0"/>
              </a:solidFill>
            </a:endParaRPr>
          </a:p>
        </p:txBody>
      </p:sp>
      <p:pic>
        <p:nvPicPr>
          <p:cNvPr id="6146" name="Picture 2" descr="C:\Users\Utente\Desktop\diga\Diga 2018\conferenzia\33784215_2044268252311848_4540846597373689856_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35" y="2170706"/>
            <a:ext cx="4893796" cy="32625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tente\Desktop\diga\Diga 2018\conferenzia\33044174_2033902086681798_468767733006204928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48789" y="2178657"/>
            <a:ext cx="3877585" cy="325457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609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ttangolo 2"/>
          <p:cNvSpPr>
            <a:spLocks noGrp="1" noChangeArrowheads="1"/>
          </p:cNvSpPr>
          <p:nvPr>
            <p:ph type="title"/>
          </p:nvPr>
        </p:nvSpPr>
        <p:spPr>
          <a:xfrm>
            <a:off x="391885" y="346307"/>
            <a:ext cx="9262753" cy="1114362"/>
          </a:xfrm>
        </p:spPr>
        <p:txBody>
          <a:bodyPr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it-IT" sz="4000" noProof="1" smtClean="0">
                <a:solidFill>
                  <a:srgbClr val="0070C0"/>
                </a:solidFill>
              </a:rPr>
              <a:t>Visitare la diga</a:t>
            </a:r>
            <a:br>
              <a:rPr lang="it-IT" sz="4000" noProof="1" smtClean="0">
                <a:solidFill>
                  <a:srgbClr val="0070C0"/>
                </a:solidFill>
              </a:rPr>
            </a:br>
            <a:r>
              <a:rPr lang="it-IT" sz="2700" noProof="1" smtClean="0">
                <a:solidFill>
                  <a:srgbClr val="0070C0"/>
                </a:solidFill>
              </a:rPr>
              <a:t>scuole, associazioni, gruppi, cittadini </a:t>
            </a:r>
            <a:r>
              <a:rPr lang="it-IT" sz="2700" noProof="1"/>
              <a:t/>
            </a:r>
            <a:br>
              <a:rPr lang="it-IT" sz="2700" noProof="1"/>
            </a:br>
            <a:endParaRPr lang="it-IT" sz="2700" noProof="1"/>
          </a:p>
        </p:txBody>
      </p:sp>
      <p:pic>
        <p:nvPicPr>
          <p:cNvPr id="6146" name="Picture 2" descr="C:\Users\Utente\Desktop\Comunicati stampa\Comunicati 2014\Liceo Classico Telisi@ - Diga di Campolatta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216" y="1460669"/>
            <a:ext cx="6896090" cy="45622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358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arrotondato 2"/>
          <p:cNvSpPr/>
          <p:nvPr/>
        </p:nvSpPr>
        <p:spPr>
          <a:xfrm>
            <a:off x="2332794" y="493486"/>
            <a:ext cx="5490406" cy="949291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5664" y="619432"/>
            <a:ext cx="8557120" cy="1646690"/>
          </a:xfrm>
        </p:spPr>
        <p:txBody>
          <a:bodyPr>
            <a:noAutofit/>
          </a:bodyPr>
          <a:lstStyle/>
          <a:p>
            <a:pPr algn="ctr"/>
            <a:r>
              <a:rPr lang="it-IT" dirty="0" smtClean="0">
                <a:solidFill>
                  <a:srgbClr val="0070C0"/>
                </a:solidFill>
                <a:hlinkClick r:id="rId2"/>
              </a:rPr>
              <a:t>www.aseaenergia.eu</a:t>
            </a:r>
            <a:r>
              <a:rPr lang="it-IT" dirty="0" smtClean="0">
                <a:solidFill>
                  <a:srgbClr val="0070C0"/>
                </a:solidFill>
              </a:rPr>
              <a:t> </a:t>
            </a:r>
            <a:br>
              <a:rPr lang="it-IT" dirty="0" smtClean="0">
                <a:solidFill>
                  <a:srgbClr val="0070C0"/>
                </a:solidFill>
              </a:rPr>
            </a:br>
            <a:r>
              <a:rPr lang="it-IT" dirty="0" smtClean="0">
                <a:solidFill>
                  <a:srgbClr val="0070C0"/>
                </a:solidFill>
              </a:rPr>
              <a:t/>
            </a:r>
            <a:br>
              <a:rPr lang="it-IT" dirty="0" smtClean="0">
                <a:solidFill>
                  <a:srgbClr val="0070C0"/>
                </a:solidFill>
              </a:rPr>
            </a:br>
            <a:r>
              <a:rPr lang="it-IT" dirty="0" smtClean="0">
                <a:solidFill>
                  <a:srgbClr val="0070C0"/>
                </a:solidFill>
              </a:rPr>
              <a:t>     </a:t>
            </a:r>
            <a:r>
              <a:rPr lang="it-IT" b="1" dirty="0" err="1" smtClean="0">
                <a:solidFill>
                  <a:srgbClr val="0070C0"/>
                </a:solidFill>
              </a:rPr>
              <a:t>Facebook</a:t>
            </a:r>
            <a:r>
              <a:rPr lang="it-IT" b="1" dirty="0" smtClean="0">
                <a:solidFill>
                  <a:srgbClr val="0070C0"/>
                </a:solidFill>
              </a:rPr>
              <a:t>  ASEA </a:t>
            </a:r>
            <a:endParaRPr lang="it-IT" b="1" dirty="0">
              <a:solidFill>
                <a:srgbClr val="0070C0"/>
              </a:solidFill>
            </a:endParaRPr>
          </a:p>
        </p:txBody>
      </p:sp>
      <p:pic>
        <p:nvPicPr>
          <p:cNvPr id="7170" name="Picture 2" descr="C:\Users\Utente\Desktop\diga\Diga 2018\conferenzia\20157752_110061902983007_8867369595080980609_o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435" y="2512149"/>
            <a:ext cx="5823577" cy="388143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126" y="1688804"/>
            <a:ext cx="577318" cy="577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32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726289" y="230589"/>
            <a:ext cx="8447718" cy="842837"/>
          </a:xfrm>
        </p:spPr>
        <p:txBody>
          <a:bodyPr>
            <a:normAutofit/>
          </a:bodyPr>
          <a:lstStyle/>
          <a:p>
            <a:pPr algn="ctr"/>
            <a:r>
              <a:rPr lang="it-IT" b="1" i="1" noProof="1" smtClean="0">
                <a:solidFill>
                  <a:srgbClr val="92D050"/>
                </a:solidFill>
              </a:rPr>
              <a:t>GRAZIE </a:t>
            </a:r>
            <a:endParaRPr lang="it-IT" b="1" i="1" noProof="1">
              <a:solidFill>
                <a:srgbClr val="92D050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869399" y="926366"/>
            <a:ext cx="430460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dirty="0"/>
              <a:t>Come </a:t>
            </a:r>
            <a:r>
              <a:rPr lang="it-IT" dirty="0" smtClean="0"/>
              <a:t>hanno </a:t>
            </a:r>
            <a:r>
              <a:rPr lang="it-IT" dirty="0"/>
              <a:t>scritto </a:t>
            </a:r>
            <a:r>
              <a:rPr lang="it-IT" dirty="0" smtClean="0"/>
              <a:t>Paolo </a:t>
            </a:r>
            <a:r>
              <a:rPr lang="it-IT" dirty="0" err="1"/>
              <a:t>Rumiz</a:t>
            </a:r>
            <a:r>
              <a:rPr lang="it-IT" dirty="0"/>
              <a:t>, Mario Rigoni Stern, </a:t>
            </a:r>
            <a:r>
              <a:rPr lang="it-IT" dirty="0" smtClean="0"/>
              <a:t>Andrea Zanzotto, </a:t>
            </a:r>
            <a:r>
              <a:rPr lang="it-IT" dirty="0"/>
              <a:t>Franco </a:t>
            </a:r>
            <a:r>
              <a:rPr lang="it-IT" dirty="0" smtClean="0"/>
              <a:t>Armino</a:t>
            </a:r>
          </a:p>
          <a:p>
            <a:pPr algn="ctr">
              <a:lnSpc>
                <a:spcPct val="150000"/>
              </a:lnSpc>
            </a:pPr>
            <a:endParaRPr lang="it-IT" dirty="0" smtClean="0"/>
          </a:p>
          <a:p>
            <a:pPr algn="ctr">
              <a:lnSpc>
                <a:spcPct val="150000"/>
              </a:lnSpc>
            </a:pPr>
            <a:r>
              <a:rPr lang="it-IT" i="1" dirty="0" smtClean="0"/>
              <a:t>«</a:t>
            </a:r>
            <a:r>
              <a:rPr lang="it-IT" i="1" smtClean="0"/>
              <a:t>…ogni</a:t>
            </a:r>
            <a:r>
              <a:rPr lang="it-IT" i="1" dirty="0" smtClean="0"/>
              <a:t> tanto abbandonate </a:t>
            </a:r>
            <a:r>
              <a:rPr lang="it-IT" i="1" dirty="0"/>
              <a:t>le città, l’ultima tecnologia, il solito traguardo da raggiungere, la retorica delle vostre azioni e  camminate lungo i </a:t>
            </a:r>
            <a:r>
              <a:rPr lang="it-IT" i="1" dirty="0" smtClean="0"/>
              <a:t>fiumi… </a:t>
            </a:r>
            <a:r>
              <a:rPr lang="it-IT" i="1" dirty="0"/>
              <a:t>dove ricevono i ruscelli, dove curvano, dove il loro animo, e forse non solo il  loro, </a:t>
            </a:r>
            <a:r>
              <a:rPr lang="it-IT" i="1" dirty="0" smtClean="0"/>
              <a:t>si </a:t>
            </a:r>
            <a:r>
              <a:rPr lang="it-IT" i="1" dirty="0"/>
              <a:t>fonde con la terra! Ogni tanto, lascia tutto e </a:t>
            </a:r>
            <a:r>
              <a:rPr lang="it-IT" i="1" dirty="0" smtClean="0"/>
              <a:t>seguiti»</a:t>
            </a:r>
            <a:endParaRPr lang="it-IT" i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054" y="926366"/>
            <a:ext cx="3226247" cy="5326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tangolo 2"/>
          <p:cNvSpPr/>
          <p:nvPr/>
        </p:nvSpPr>
        <p:spPr>
          <a:xfrm>
            <a:off x="711541" y="6253005"/>
            <a:ext cx="35019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i="1" dirty="0"/>
              <a:t>«</a:t>
            </a:r>
            <a:r>
              <a:rPr lang="it-IT" sz="1400" i="1" dirty="0" err="1"/>
              <a:t>Sciumara</a:t>
            </a:r>
            <a:r>
              <a:rPr lang="it-IT" sz="1400" i="1" dirty="0"/>
              <a:t>» </a:t>
            </a:r>
            <a:r>
              <a:rPr lang="it-IT" sz="1400" i="1" dirty="0" err="1"/>
              <a:t>Tammarecchia</a:t>
            </a:r>
            <a:r>
              <a:rPr lang="it-IT" sz="1400" i="1" dirty="0"/>
              <a:t>, 7 aprile 2016</a:t>
            </a:r>
          </a:p>
        </p:txBody>
      </p:sp>
    </p:spTree>
    <p:extLst>
      <p:ext uri="{BB962C8B-B14F-4D97-AF65-F5344CB8AC3E}">
        <p14:creationId xmlns:p14="http://schemas.microsoft.com/office/powerpoint/2010/main" val="248171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5663" y="414670"/>
            <a:ext cx="8598907" cy="1525562"/>
          </a:xfrm>
        </p:spPr>
        <p:txBody>
          <a:bodyPr/>
          <a:lstStyle/>
          <a:p>
            <a:pPr algn="ctr"/>
            <a:r>
              <a:rPr lang="it-IT" dirty="0" smtClean="0"/>
              <a:t>Il primo atto – Maggio 1963</a:t>
            </a:r>
            <a:endParaRPr lang="it-IT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84" y="1052638"/>
            <a:ext cx="4359328" cy="5569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648" y="1052638"/>
            <a:ext cx="4363381" cy="5569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3600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/>
              <a:t>Le tappe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85663" y="1502736"/>
            <a:ext cx="8598907" cy="4233828"/>
          </a:xfrm>
        </p:spPr>
        <p:txBody>
          <a:bodyPr/>
          <a:lstStyle/>
          <a:p>
            <a:pPr algn="just"/>
            <a:r>
              <a:rPr lang="it-IT" sz="2000" b="1" dirty="0" smtClean="0"/>
              <a:t>Febbraio 1968:	</a:t>
            </a:r>
            <a:r>
              <a:rPr lang="it-IT" sz="2000" i="1" dirty="0" smtClean="0"/>
              <a:t>progetto di massima </a:t>
            </a:r>
            <a:r>
              <a:rPr lang="it-IT" sz="2000" dirty="0" smtClean="0"/>
              <a:t>della </a:t>
            </a:r>
            <a:r>
              <a:rPr lang="it-IT" sz="2000" b="1" dirty="0" smtClean="0"/>
              <a:t>Cassa per il Mezzogiorno </a:t>
            </a:r>
            <a:r>
              <a:rPr lang="it-IT" sz="2000" dirty="0" smtClean="0"/>
              <a:t>(con opera di derivazione poi stralciata in fase esecutiva) </a:t>
            </a:r>
          </a:p>
          <a:p>
            <a:pPr algn="just"/>
            <a:r>
              <a:rPr lang="it-IT" sz="2000" b="1" dirty="0"/>
              <a:t>20 </a:t>
            </a:r>
            <a:r>
              <a:rPr lang="it-IT" sz="2000" b="1" dirty="0" smtClean="0"/>
              <a:t>Maggio 1969: </a:t>
            </a:r>
            <a:r>
              <a:rPr lang="it-IT" sz="2000" dirty="0" smtClean="0"/>
              <a:t>richiesta </a:t>
            </a:r>
            <a:r>
              <a:rPr lang="it-IT" sz="2000" dirty="0"/>
              <a:t>concessione da parte della Cassa per il </a:t>
            </a:r>
            <a:r>
              <a:rPr lang="it-IT" sz="2000" dirty="0" smtClean="0"/>
              <a:t>Mezzogiorno</a:t>
            </a:r>
          </a:p>
          <a:p>
            <a:pPr algn="just"/>
            <a:r>
              <a:rPr lang="it-IT" sz="2000" b="1" dirty="0" smtClean="0"/>
              <a:t>Luglio 1977</a:t>
            </a:r>
            <a:r>
              <a:rPr lang="it-IT" sz="2000" dirty="0" smtClean="0"/>
              <a:t>: </a:t>
            </a:r>
            <a:r>
              <a:rPr lang="it-IT" sz="2000" i="1" dirty="0" smtClean="0"/>
              <a:t>Progetto preliminare esecutivo </a:t>
            </a:r>
          </a:p>
          <a:p>
            <a:pPr algn="just"/>
            <a:r>
              <a:rPr lang="it-IT" sz="2000" b="1" dirty="0" smtClean="0"/>
              <a:t>Aprile 1978: </a:t>
            </a:r>
            <a:r>
              <a:rPr lang="it-IT" sz="2000" i="1" dirty="0" smtClean="0"/>
              <a:t>Progetto esecutivo</a:t>
            </a:r>
            <a:endParaRPr lang="it-IT" sz="2000" dirty="0" smtClean="0"/>
          </a:p>
          <a:p>
            <a:pPr algn="just"/>
            <a:r>
              <a:rPr lang="it-IT" sz="2000" b="1" dirty="0" smtClean="0"/>
              <a:t>Ottobre 1978:</a:t>
            </a:r>
            <a:r>
              <a:rPr lang="it-IT" sz="2000" dirty="0"/>
              <a:t> </a:t>
            </a:r>
            <a:r>
              <a:rPr lang="it-IT" sz="2000" dirty="0" smtClean="0"/>
              <a:t>Consiglio Superiore Lavori Pubblici approva il progetto (</a:t>
            </a:r>
            <a:r>
              <a:rPr lang="it-IT" sz="2000" i="1" dirty="0" smtClean="0"/>
              <a:t>Progetto Speciale n°29/20)</a:t>
            </a:r>
          </a:p>
          <a:p>
            <a:pPr algn="just"/>
            <a:r>
              <a:rPr lang="it-IT" sz="2000" b="1" dirty="0"/>
              <a:t>D</a:t>
            </a:r>
            <a:r>
              <a:rPr lang="it-IT" sz="2000" b="1" dirty="0" smtClean="0"/>
              <a:t>icembre 1980:	</a:t>
            </a:r>
            <a:r>
              <a:rPr lang="it-IT" sz="2000" dirty="0" smtClean="0"/>
              <a:t>con </a:t>
            </a:r>
            <a:r>
              <a:rPr lang="it-IT" sz="2000" dirty="0"/>
              <a:t>deliberazione n. 3701, il Consiglio di Amministrazione della Cassa per il Mezzogiorno diede </a:t>
            </a:r>
            <a:r>
              <a:rPr lang="it-IT" sz="2000" i="1" dirty="0"/>
              <a:t>il via libera definitivo </a:t>
            </a:r>
            <a:r>
              <a:rPr lang="it-IT" sz="2000" i="1" dirty="0" smtClean="0"/>
              <a:t>all’opera</a:t>
            </a:r>
            <a:endParaRPr lang="it-IT" sz="2000" i="1" dirty="0"/>
          </a:p>
          <a:p>
            <a:pPr algn="just"/>
            <a:endParaRPr lang="it-IT" dirty="0" smtClean="0"/>
          </a:p>
          <a:p>
            <a:pPr algn="just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5598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/>
              <a:t>Costruzione anni: 1981-1993</a:t>
            </a:r>
            <a:r>
              <a:rPr lang="it-IT" dirty="0"/>
              <a:t/>
            </a:r>
            <a:br>
              <a:rPr lang="it-IT" dirty="0"/>
            </a:br>
            <a:r>
              <a:rPr lang="it-IT" sz="3200" dirty="0">
                <a:solidFill>
                  <a:srgbClr val="002060"/>
                </a:solidFill>
              </a:rPr>
              <a:t>Società Ferrocemento </a:t>
            </a:r>
          </a:p>
        </p:txBody>
      </p:sp>
      <p:pic>
        <p:nvPicPr>
          <p:cNvPr id="1026" name="Picture 2" descr="C:\Users\Utente\Desktop\diga\Diga 2018\conferenzia\Foto-cantiero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586" y="2243152"/>
            <a:ext cx="2311429" cy="332267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scanner\S25C-41809211436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20" r="18396"/>
          <a:stretch/>
        </p:blipFill>
        <p:spPr bwMode="auto">
          <a:xfrm>
            <a:off x="3844120" y="2423886"/>
            <a:ext cx="2440565" cy="343597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scanner\S25C-41809211437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3" t="9193" r="6357" b="8673"/>
          <a:stretch/>
        </p:blipFill>
        <p:spPr bwMode="auto">
          <a:xfrm>
            <a:off x="6516915" y="2815773"/>
            <a:ext cx="2540000" cy="342537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27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 Costi complessivi</a:t>
            </a:r>
            <a:br>
              <a:rPr lang="it-IT" dirty="0" smtClean="0"/>
            </a:br>
            <a:r>
              <a:rPr lang="it-IT" dirty="0" smtClean="0"/>
              <a:t>dell’opera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u="sng" dirty="0" smtClean="0"/>
              <a:t>Lire 268.041.433.119 </a:t>
            </a:r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r>
              <a:rPr lang="it-IT" dirty="0" smtClean="0"/>
              <a:t>Certificate dal Decreto Commissario </a:t>
            </a:r>
          </a:p>
          <a:p>
            <a:pPr marL="0" indent="0">
              <a:buNone/>
            </a:pPr>
            <a:r>
              <a:rPr lang="it-IT" dirty="0" smtClean="0"/>
              <a:t>ad Acta (art.9 D.L. 96/93)</a:t>
            </a:r>
          </a:p>
          <a:p>
            <a:pPr marL="0" indent="0">
              <a:buNone/>
            </a:pPr>
            <a:r>
              <a:rPr lang="it-IT" dirty="0" smtClean="0"/>
              <a:t>del 31.05.1994 </a:t>
            </a:r>
          </a:p>
        </p:txBody>
      </p:sp>
      <p:pic>
        <p:nvPicPr>
          <p:cNvPr id="1026" name="Picture 2" descr="C:\scanner\S25C-4180926165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289" y="308225"/>
            <a:ext cx="4417887" cy="6376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940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ttangolo 2"/>
          <p:cNvSpPr>
            <a:spLocks noGrp="1" noChangeArrowheads="1"/>
          </p:cNvSpPr>
          <p:nvPr>
            <p:ph type="title"/>
          </p:nvPr>
        </p:nvSpPr>
        <p:spPr>
          <a:xfrm>
            <a:off x="393839" y="301616"/>
            <a:ext cx="8823588" cy="814665"/>
          </a:xfrm>
        </p:spPr>
        <p:txBody>
          <a:bodyPr>
            <a:normAutofit/>
          </a:bodyPr>
          <a:lstStyle/>
          <a:p>
            <a:pPr algn="ctr"/>
            <a:r>
              <a:rPr lang="it-IT" spc="-100" noProof="1" smtClean="0">
                <a:solidFill>
                  <a:srgbClr val="004C00"/>
                </a:solidFill>
              </a:rPr>
              <a:t>Alcuni dati</a:t>
            </a:r>
            <a:endParaRPr lang="it-IT" spc="-100" noProof="1">
              <a:solidFill>
                <a:srgbClr val="004C00"/>
              </a:solidFill>
            </a:endParaRPr>
          </a:p>
        </p:txBody>
      </p:sp>
      <p:sp>
        <p:nvSpPr>
          <p:cNvPr id="86019" name="Rettangolo 3"/>
          <p:cNvSpPr>
            <a:spLocks noGrp="1" noChangeArrowheads="1"/>
          </p:cNvSpPr>
          <p:nvPr>
            <p:ph idx="1"/>
          </p:nvPr>
        </p:nvSpPr>
        <p:spPr>
          <a:xfrm>
            <a:off x="217716" y="929407"/>
            <a:ext cx="9681029" cy="738908"/>
          </a:xfrm>
        </p:spPr>
        <p:txBody>
          <a:bodyPr lIns="36000" tIns="36000" rIns="36000" bIns="36000">
            <a:noAutofit/>
          </a:bodyPr>
          <a:lstStyle/>
          <a:p>
            <a:pPr marL="0" lvl="8" indent="0" algn="ctr">
              <a:spcBef>
                <a:spcPts val="600"/>
              </a:spcBef>
              <a:buNone/>
            </a:pPr>
            <a:r>
              <a:rPr lang="it-IT" sz="2100" b="1" noProof="1" smtClean="0">
                <a:solidFill>
                  <a:srgbClr val="000099"/>
                </a:solidFill>
              </a:rPr>
              <a:t>Le dighe italiane hanno un’età media di circa 70 anni.</a:t>
            </a:r>
          </a:p>
          <a:p>
            <a:pPr marL="0" lvl="8" indent="0" algn="ctr">
              <a:spcBef>
                <a:spcPts val="600"/>
              </a:spcBef>
              <a:buNone/>
            </a:pPr>
            <a:r>
              <a:rPr lang="it-IT" sz="2100" b="1" noProof="1" smtClean="0">
                <a:solidFill>
                  <a:srgbClr val="000099"/>
                </a:solidFill>
              </a:rPr>
              <a:t>Quella di Campolattaro si colloca tra le poche di più recente costruzione</a:t>
            </a:r>
          </a:p>
          <a:p>
            <a:pPr marL="0" lvl="8" indent="0" algn="ctr">
              <a:spcBef>
                <a:spcPts val="600"/>
              </a:spcBef>
              <a:buNone/>
            </a:pPr>
            <a:endParaRPr lang="it-IT" sz="2100" b="1" noProof="1" smtClean="0">
              <a:solidFill>
                <a:srgbClr val="000099"/>
              </a:solidFill>
            </a:endParaRPr>
          </a:p>
        </p:txBody>
      </p:sp>
      <p:pic>
        <p:nvPicPr>
          <p:cNvPr id="4" name="Picture 2" descr="C:\Users\Utente\AppData\Local\Microsoft\Windows\Temporary Internet Files\Content.Outlook\04560233\apr16_04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4104" y="2050790"/>
            <a:ext cx="3546625" cy="2121366"/>
          </a:xfrm>
          <a:prstGeom prst="rect">
            <a:avLst/>
          </a:prstGeom>
          <a:noFill/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54" y="4369742"/>
            <a:ext cx="3546000" cy="1993628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4049490" y="1949191"/>
            <a:ext cx="5515428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8" indent="-342900" algn="just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it-IT" sz="2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Quota di massimo invaso: m. 381,45</a:t>
            </a:r>
          </a:p>
          <a:p>
            <a:pPr marL="342900" lvl="8" indent="-342900" algn="just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it-IT" sz="2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Quota di massima regolazione: m. 377,25</a:t>
            </a:r>
          </a:p>
          <a:p>
            <a:pPr marL="342900" lvl="8" indent="-342900" algn="just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it-IT" sz="2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Piano di coronamento: 387,40 metri sul livello del mare</a:t>
            </a:r>
          </a:p>
          <a:p>
            <a:pPr marL="342900" lvl="8" indent="-342900" algn="just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it-IT" sz="2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Larghezza del coronamento: 9 metri</a:t>
            </a:r>
          </a:p>
          <a:p>
            <a:pPr marL="342900" lvl="8" indent="-342900" algn="just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it-IT" sz="2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Sviluppo del coronamento: 820,60 metri</a:t>
            </a:r>
          </a:p>
          <a:p>
            <a:pPr marL="342900" lvl="8" indent="-342900" algn="just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it-IT" sz="2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Altezza: 49,40 </a:t>
            </a:r>
            <a:r>
              <a:rPr lang="it-IT" sz="20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</a:t>
            </a:r>
            <a:endParaRPr lang="it-IT" sz="2000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lvl="8" indent="-342900" algn="just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it-IT" sz="2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Volume: 125 mln m³ (109 mln alla quota di massima regolazione) così </a:t>
            </a:r>
            <a:r>
              <a:rPr lang="it-IT" sz="20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suddivisi: m³ </a:t>
            </a:r>
            <a:r>
              <a:rPr lang="it-IT" sz="2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89.000.000 provenienti dal Tammaro </a:t>
            </a:r>
            <a:r>
              <a:rPr lang="it-IT" sz="20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 m³ </a:t>
            </a:r>
            <a:r>
              <a:rPr lang="it-IT" sz="2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20.000.000 derivanti dalla traversa sul </a:t>
            </a:r>
            <a:r>
              <a:rPr lang="it-IT" sz="20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Tammarecchia</a:t>
            </a:r>
            <a:endParaRPr lang="it-IT" sz="2000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72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/>
              <a:t>Chiude la Cassa!!!</a:t>
            </a:r>
            <a:endParaRPr lang="it-IT" dirty="0"/>
          </a:p>
        </p:txBody>
      </p:sp>
      <p:pic>
        <p:nvPicPr>
          <p:cNvPr id="1026" name="Picture 2" descr="C:\scanner\S25C-4180924101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954" y="1944081"/>
            <a:ext cx="2859818" cy="360357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ccia a destra 3"/>
          <p:cNvSpPr/>
          <p:nvPr/>
        </p:nvSpPr>
        <p:spPr>
          <a:xfrm>
            <a:off x="5552047" y="3193574"/>
            <a:ext cx="943428" cy="5515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2750550" y="3007680"/>
            <a:ext cx="28014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i="1" dirty="0"/>
              <a:t>Uno degli ultimi </a:t>
            </a:r>
            <a:r>
              <a:rPr lang="it-IT" i="1" dirty="0" smtClean="0"/>
              <a:t>atti,</a:t>
            </a:r>
          </a:p>
          <a:p>
            <a:pPr algn="ctr"/>
            <a:r>
              <a:rPr lang="it-IT" i="1" dirty="0" smtClean="0"/>
              <a:t> </a:t>
            </a:r>
            <a:r>
              <a:rPr lang="it-IT" i="1" dirty="0"/>
              <a:t>progetto della </a:t>
            </a:r>
            <a:r>
              <a:rPr lang="it-IT" i="1" dirty="0" smtClean="0"/>
              <a:t>galleria di </a:t>
            </a:r>
            <a:r>
              <a:rPr lang="it-IT" i="1" dirty="0"/>
              <a:t>derivazione  </a:t>
            </a:r>
          </a:p>
        </p:txBody>
      </p:sp>
      <p:sp>
        <p:nvSpPr>
          <p:cNvPr id="6" name="Rettangolo 5"/>
          <p:cNvSpPr/>
          <p:nvPr/>
        </p:nvSpPr>
        <p:spPr>
          <a:xfrm>
            <a:off x="366463" y="5579028"/>
            <a:ext cx="9216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57200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 Regione Campania subentra nella titolarità del </a:t>
            </a:r>
            <a:r>
              <a:rPr lang="it-IT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Progetto Speciale - Decreto Legislativo 3 aprile 1993, n. 96 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«Trasferimento delle competenze dei soppressi Dipartimento per gli interventi straordinari nel Mezzogiorno e Agenzia per la promozione dello sviluppo del Mezzogiorno»</a:t>
            </a:r>
          </a:p>
        </p:txBody>
      </p:sp>
      <p:sp>
        <p:nvSpPr>
          <p:cNvPr id="8" name="Rettangolo 7"/>
          <p:cNvSpPr/>
          <p:nvPr/>
        </p:nvSpPr>
        <p:spPr>
          <a:xfrm>
            <a:off x="366462" y="1225179"/>
            <a:ext cx="94597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Nel ‘92 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 Cassa per il Mezzogiorno, nel frattempo cambiata in </a:t>
            </a:r>
            <a:r>
              <a:rPr lang="it-IT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Agenzia per la promozione e lo sviluppo del </a:t>
            </a:r>
            <a:r>
              <a:rPr lang="it-IT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Mezzogiorno</a:t>
            </a:r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viene 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soppressa a decorrere dal 1 </a:t>
            </a:r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maggio 93</a:t>
            </a:r>
            <a:endParaRPr lang="it-IT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63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5037" y="346307"/>
            <a:ext cx="8892719" cy="1320800"/>
          </a:xfrm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</a:pPr>
            <a:r>
              <a:rPr lang="it-IT" dirty="0" smtClean="0"/>
              <a:t>Passano 13 anni prima dell’avvio degli invasi sperimentali… Perché?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39385" y="1385456"/>
            <a:ext cx="9154558" cy="4880759"/>
          </a:xfrm>
        </p:spPr>
        <p:txBody>
          <a:bodyPr>
            <a:noAutofit/>
          </a:bodyPr>
          <a:lstStyle/>
          <a:p>
            <a:pPr lvl="0" algn="just">
              <a:spcBef>
                <a:spcPts val="0"/>
              </a:spcBef>
              <a:spcAft>
                <a:spcPts val="1200"/>
              </a:spcAft>
              <a:buClr>
                <a:srgbClr val="90C226"/>
              </a:buClr>
            </a:pPr>
            <a:r>
              <a:rPr lang="it-IT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U</a:t>
            </a:r>
            <a:r>
              <a:rPr lang="it-IT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 </a:t>
            </a:r>
            <a:r>
              <a:rPr lang="it-IT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movimento franoso </a:t>
            </a:r>
            <a:r>
              <a:rPr lang="it-IT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 attiva sul </a:t>
            </a:r>
            <a:r>
              <a:rPr lang="it-IT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versante destro della </a:t>
            </a:r>
            <a:r>
              <a:rPr lang="it-IT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diga, lungo la circumlacuale. La </a:t>
            </a:r>
            <a:r>
              <a:rPr lang="it-IT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IV Commissione del Consiglio superiore dei lavori pubblici, esaminato un progetto di risanamento di quel movimento franoso redatto dalla </a:t>
            </a:r>
            <a:r>
              <a:rPr lang="it-IT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Ferrocemento, </a:t>
            </a:r>
            <a:r>
              <a:rPr lang="it-IT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 causa dell’impossibilità di reperire i </a:t>
            </a:r>
            <a:r>
              <a:rPr lang="it-IT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100 miliardi di lire </a:t>
            </a:r>
            <a:r>
              <a:rPr lang="it-IT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previsti per l’intervento, invitò l’Impresa a rivederne la </a:t>
            </a:r>
            <a:r>
              <a:rPr lang="it-IT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impostazione</a:t>
            </a:r>
          </a:p>
          <a:p>
            <a:pPr lvl="0" algn="just">
              <a:spcBef>
                <a:spcPts val="0"/>
              </a:spcBef>
              <a:spcAft>
                <a:spcPts val="1200"/>
              </a:spcAft>
              <a:buClr>
                <a:srgbClr val="90C226"/>
              </a:buClr>
            </a:pPr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1998</a:t>
            </a:r>
            <a:r>
              <a:rPr lang="it-IT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La Provincia di Benevento, nel frattempo destinataria e concessionaria dell’opera (Deliberazione Giunta Regionale della Campania n. 1178 del 12.10.1995) </a:t>
            </a:r>
            <a:r>
              <a:rPr lang="it-IT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si </a:t>
            </a:r>
            <a:r>
              <a:rPr lang="it-IT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impegna </a:t>
            </a:r>
            <a:r>
              <a:rPr lang="it-IT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 redigere un progetto alternativo per </a:t>
            </a:r>
            <a:r>
              <a:rPr lang="it-IT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«la </a:t>
            </a:r>
            <a:r>
              <a:rPr lang="it-IT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sistemazione idrogeologica del versante di nord-est del comune di </a:t>
            </a:r>
            <a:r>
              <a:rPr lang="it-IT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Campolattaro»</a:t>
            </a:r>
          </a:p>
          <a:p>
            <a:pPr lvl="0" algn="just">
              <a:spcBef>
                <a:spcPts val="0"/>
              </a:spcBef>
              <a:spcAft>
                <a:spcPts val="1200"/>
              </a:spcAft>
              <a:buClr>
                <a:srgbClr val="90C226"/>
              </a:buClr>
            </a:pPr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2000</a:t>
            </a:r>
            <a:r>
              <a:rPr lang="it-IT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Il Consiglio dei Ministri approva il «Progetto alternativo»</a:t>
            </a:r>
          </a:p>
          <a:p>
            <a:pPr lvl="0" algn="just">
              <a:spcBef>
                <a:spcPts val="0"/>
              </a:spcBef>
              <a:spcAft>
                <a:spcPts val="1200"/>
              </a:spcAft>
              <a:buClr>
                <a:srgbClr val="90C226"/>
              </a:buClr>
            </a:pPr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2005</a:t>
            </a:r>
            <a:r>
              <a:rPr lang="it-IT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ultimazione dei «lavori di consolidamento» da parte della Provincia</a:t>
            </a:r>
          </a:p>
          <a:p>
            <a:pPr lvl="0" algn="just">
              <a:spcBef>
                <a:spcPts val="0"/>
              </a:spcBef>
              <a:spcAft>
                <a:spcPts val="1200"/>
              </a:spcAft>
              <a:buClr>
                <a:srgbClr val="90C226"/>
              </a:buClr>
            </a:pPr>
            <a:r>
              <a:rPr lang="it-IT" sz="2000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Avvio invasi </a:t>
            </a:r>
            <a:r>
              <a:rPr lang="it-IT" sz="2000" b="1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sperimentali 29 </a:t>
            </a:r>
            <a:r>
              <a:rPr lang="it-IT" sz="2000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aprile </a:t>
            </a:r>
            <a:r>
              <a:rPr lang="it-IT" sz="2000" b="1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2006</a:t>
            </a:r>
          </a:p>
          <a:p>
            <a:pPr lvl="0" algn="just">
              <a:spcBef>
                <a:spcPts val="0"/>
              </a:spcBef>
              <a:spcAft>
                <a:spcPts val="1200"/>
              </a:spcAft>
              <a:buClr>
                <a:srgbClr val="90C226"/>
              </a:buClr>
            </a:pPr>
            <a:r>
              <a:rPr lang="it-IT" sz="2000" b="1" dirty="0" smtClean="0">
                <a:solidFill>
                  <a:schemeClr val="tx1"/>
                </a:solidFill>
              </a:rPr>
              <a:t>2012</a:t>
            </a:r>
            <a:r>
              <a:rPr lang="it-IT" sz="2000" dirty="0" smtClean="0">
                <a:solidFill>
                  <a:schemeClr val="tx1"/>
                </a:solidFill>
              </a:rPr>
              <a:t>: interruzione biennale ciclo invasi per lavori consolidamento sponde</a:t>
            </a:r>
          </a:p>
        </p:txBody>
      </p:sp>
    </p:spTree>
    <p:extLst>
      <p:ext uri="{BB962C8B-B14F-4D97-AF65-F5344CB8AC3E}">
        <p14:creationId xmlns:p14="http://schemas.microsoft.com/office/powerpoint/2010/main" val="98791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f03418065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alesStrategy_FacetGreenTheme_16x9_TP103418064" id="{EF63EC82-F06F-44A0-9CD9-D50A7DE1234E}" vid="{B0C5A796-2755-4FBF-BFC3-204371835A50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Description xmlns="7851d254-ce09-43b6-8d90-072588e7901c" xsi:nil="true"/>
    <AssetExpire xmlns="7851d254-ce09-43b6-8d90-072588e7901c">2029-01-01T08:00:00+00:00</AssetExpire>
    <CampaignTagsTaxHTField0 xmlns="7851d254-ce09-43b6-8d90-072588e7901c">
      <Terms xmlns="http://schemas.microsoft.com/office/infopath/2007/PartnerControls"/>
    </CampaignTagsTaxHTField0>
    <IntlLangReviewDate xmlns="7851d254-ce09-43b6-8d90-072588e7901c" xsi:nil="true"/>
    <TPFriendlyName xmlns="7851d254-ce09-43b6-8d90-072588e7901c" xsi:nil="true"/>
    <IntlLangReview xmlns="7851d254-ce09-43b6-8d90-072588e7901c">false</IntlLangReview>
    <LocLastLocAttemptVersionLookup xmlns="7851d254-ce09-43b6-8d90-072588e7901c">854457</LocLastLocAttemptVersionLookup>
    <PolicheckWords xmlns="7851d254-ce09-43b6-8d90-072588e7901c" xsi:nil="true"/>
    <SubmitterId xmlns="7851d254-ce09-43b6-8d90-072588e7901c" xsi:nil="true"/>
    <AcquiredFrom xmlns="7851d254-ce09-43b6-8d90-072588e7901c">Internal MS</AcquiredFrom>
    <EditorialStatus xmlns="7851d254-ce09-43b6-8d90-072588e7901c">Complete</EditorialStatus>
    <Markets xmlns="7851d254-ce09-43b6-8d90-072588e7901c"/>
    <OriginAsset xmlns="7851d254-ce09-43b6-8d90-072588e7901c" xsi:nil="true"/>
    <AssetStart xmlns="7851d254-ce09-43b6-8d90-072588e7901c">2012-08-29T22:50:00+00:00</AssetStart>
    <FriendlyTitle xmlns="7851d254-ce09-43b6-8d90-072588e7901c" xsi:nil="true"/>
    <MarketSpecific xmlns="7851d254-ce09-43b6-8d90-072588e7901c">false</MarketSpecific>
    <TPNamespace xmlns="7851d254-ce09-43b6-8d90-072588e7901c" xsi:nil="true"/>
    <PublishStatusLookup xmlns="7851d254-ce09-43b6-8d90-072588e7901c">
      <Value>409632</Value>
    </PublishStatusLookup>
    <APAuthor xmlns="7851d254-ce09-43b6-8d90-072588e7901c">
      <UserInfo>
        <DisplayName>REDMOND\kristaa</DisplayName>
        <AccountId>136</AccountId>
        <AccountType/>
      </UserInfo>
    </APAuthor>
    <TPCommandLine xmlns="7851d254-ce09-43b6-8d90-072588e7901c" xsi:nil="true"/>
    <IntlLangReviewer xmlns="7851d254-ce09-43b6-8d90-072588e7901c" xsi:nil="true"/>
    <OpenTemplate xmlns="7851d254-ce09-43b6-8d90-072588e7901c">true</OpenTemplate>
    <CSXSubmissionDate xmlns="7851d254-ce09-43b6-8d90-072588e7901c" xsi:nil="true"/>
    <TaxCatchAll xmlns="7851d254-ce09-43b6-8d90-072588e7901c"/>
    <Manager xmlns="7851d254-ce09-43b6-8d90-072588e7901c" xsi:nil="true"/>
    <NumericId xmlns="7851d254-ce09-43b6-8d90-072588e7901c" xsi:nil="true"/>
    <ParentAssetId xmlns="7851d254-ce09-43b6-8d90-072588e7901c" xsi:nil="true"/>
    <OriginalSourceMarket xmlns="7851d254-ce09-43b6-8d90-072588e7901c">english</OriginalSourceMarket>
    <ApprovalStatus xmlns="7851d254-ce09-43b6-8d90-072588e7901c">InProgress</ApprovalStatus>
    <TPComponent xmlns="7851d254-ce09-43b6-8d90-072588e7901c" xsi:nil="true"/>
    <EditorialTags xmlns="7851d254-ce09-43b6-8d90-072588e7901c" xsi:nil="true"/>
    <TPExecutable xmlns="7851d254-ce09-43b6-8d90-072588e7901c" xsi:nil="true"/>
    <TPLaunchHelpLink xmlns="7851d254-ce09-43b6-8d90-072588e7901c" xsi:nil="true"/>
    <LocComments xmlns="7851d254-ce09-43b6-8d90-072588e7901c" xsi:nil="true"/>
    <LocRecommendedHandoff xmlns="7851d254-ce09-43b6-8d90-072588e7901c" xsi:nil="true"/>
    <SourceTitle xmlns="7851d254-ce09-43b6-8d90-072588e7901c" xsi:nil="true"/>
    <CSXUpdate xmlns="7851d254-ce09-43b6-8d90-072588e7901c">false</CSXUpdate>
    <IntlLocPriority xmlns="7851d254-ce09-43b6-8d90-072588e7901c" xsi:nil="true"/>
    <UAProjectedTotalWords xmlns="7851d254-ce09-43b6-8d90-072588e7901c" xsi:nil="true"/>
    <AssetType xmlns="7851d254-ce09-43b6-8d90-072588e7901c">TP</AssetType>
    <MachineTranslated xmlns="7851d254-ce09-43b6-8d90-072588e7901c">false</MachineTranslated>
    <OutputCachingOn xmlns="7851d254-ce09-43b6-8d90-072588e7901c">false</OutputCachingOn>
    <TemplateStatus xmlns="7851d254-ce09-43b6-8d90-072588e7901c">Complete</TemplateStatus>
    <IsSearchable xmlns="7851d254-ce09-43b6-8d90-072588e7901c">true</IsSearchable>
    <ContentItem xmlns="7851d254-ce09-43b6-8d90-072588e7901c" xsi:nil="true"/>
    <HandoffToMSDN xmlns="7851d254-ce09-43b6-8d90-072588e7901c" xsi:nil="true"/>
    <ShowIn xmlns="7851d254-ce09-43b6-8d90-072588e7901c">Show everywhere</ShowIn>
    <ThumbnailAssetId xmlns="7851d254-ce09-43b6-8d90-072588e7901c" xsi:nil="true"/>
    <UALocComments xmlns="7851d254-ce09-43b6-8d90-072588e7901c" xsi:nil="true"/>
    <UALocRecommendation xmlns="7851d254-ce09-43b6-8d90-072588e7901c">Localize</UALocRecommendation>
    <LastModifiedDateTime xmlns="7851d254-ce09-43b6-8d90-072588e7901c" xsi:nil="true"/>
    <LegacyData xmlns="7851d254-ce09-43b6-8d90-072588e7901c" xsi:nil="true"/>
    <LocManualTestRequired xmlns="7851d254-ce09-43b6-8d90-072588e7901c">false</LocManualTestRequired>
    <LocMarketGroupTiers2 xmlns="7851d254-ce09-43b6-8d90-072588e7901c" xsi:nil="true"/>
    <ClipArtFilename xmlns="7851d254-ce09-43b6-8d90-072588e7901c" xsi:nil="true"/>
    <TPApplication xmlns="7851d254-ce09-43b6-8d90-072588e7901c" xsi:nil="true"/>
    <CSXHash xmlns="7851d254-ce09-43b6-8d90-072588e7901c" xsi:nil="true"/>
    <DirectSourceMarket xmlns="7851d254-ce09-43b6-8d90-072588e7901c">english</DirectSourceMarket>
    <PrimaryImageGen xmlns="7851d254-ce09-43b6-8d90-072588e7901c">true</PrimaryImageGen>
    <PlannedPubDate xmlns="7851d254-ce09-43b6-8d90-072588e7901c" xsi:nil="true"/>
    <CSXSubmissionMarket xmlns="7851d254-ce09-43b6-8d90-072588e7901c" xsi:nil="true"/>
    <Downloads xmlns="7851d254-ce09-43b6-8d90-072588e7901c">0</Downloads>
    <ArtSampleDocs xmlns="7851d254-ce09-43b6-8d90-072588e7901c" xsi:nil="true"/>
    <TrustLevel xmlns="7851d254-ce09-43b6-8d90-072588e7901c">1 Microsoft Managed Content</TrustLevel>
    <BlockPublish xmlns="7851d254-ce09-43b6-8d90-072588e7901c">false</BlockPublish>
    <TPLaunchHelpLinkType xmlns="7851d254-ce09-43b6-8d90-072588e7901c">Template</TPLaunchHelpLinkType>
    <LocalizationTagsTaxHTField0 xmlns="7851d254-ce09-43b6-8d90-072588e7901c">
      <Terms xmlns="http://schemas.microsoft.com/office/infopath/2007/PartnerControls"/>
    </LocalizationTagsTaxHTField0>
    <BusinessGroup xmlns="7851d254-ce09-43b6-8d90-072588e7901c" xsi:nil="true"/>
    <Providers xmlns="7851d254-ce09-43b6-8d90-072588e7901c" xsi:nil="true"/>
    <TemplateTemplateType xmlns="7851d254-ce09-43b6-8d90-072588e7901c">PowerPoint Presentation Template</TemplateTemplateType>
    <TimesCloned xmlns="7851d254-ce09-43b6-8d90-072588e7901c" xsi:nil="true"/>
    <TPAppVersion xmlns="7851d254-ce09-43b6-8d90-072588e7901c" xsi:nil="true"/>
    <VoteCount xmlns="7851d254-ce09-43b6-8d90-072588e7901c" xsi:nil="true"/>
    <FeatureTagsTaxHTField0 xmlns="7851d254-ce09-43b6-8d90-072588e7901c">
      <Terms xmlns="http://schemas.microsoft.com/office/infopath/2007/PartnerControls"/>
    </FeatureTagsTaxHTField0>
    <Provider xmlns="7851d254-ce09-43b6-8d90-072588e7901c" xsi:nil="true"/>
    <UACurrentWords xmlns="7851d254-ce09-43b6-8d90-072588e7901c" xsi:nil="true"/>
    <AssetId xmlns="7851d254-ce09-43b6-8d90-072588e7901c">TP103418064</AssetId>
    <TPClientViewer xmlns="7851d254-ce09-43b6-8d90-072588e7901c" xsi:nil="true"/>
    <DSATActionTaken xmlns="7851d254-ce09-43b6-8d90-072588e7901c" xsi:nil="true"/>
    <APEditor xmlns="7851d254-ce09-43b6-8d90-072588e7901c">
      <UserInfo>
        <DisplayName/>
        <AccountId xsi:nil="true"/>
        <AccountType/>
      </UserInfo>
    </APEditor>
    <TPInstallLocation xmlns="7851d254-ce09-43b6-8d90-072588e7901c" xsi:nil="true"/>
    <OOCacheId xmlns="7851d254-ce09-43b6-8d90-072588e7901c" xsi:nil="true"/>
    <IsDeleted xmlns="7851d254-ce09-43b6-8d90-072588e7901c">false</IsDeleted>
    <PublishTargets xmlns="7851d254-ce09-43b6-8d90-072588e7901c">OfficeOnlineVNext</PublishTargets>
    <ApprovalLog xmlns="7851d254-ce09-43b6-8d90-072588e7901c" xsi:nil="true"/>
    <BugNumber xmlns="7851d254-ce09-43b6-8d90-072588e7901c" xsi:nil="true"/>
    <CrawlForDependencies xmlns="7851d254-ce09-43b6-8d90-072588e7901c">false</CrawlForDependencies>
    <InternalTagsTaxHTField0 xmlns="7851d254-ce09-43b6-8d90-072588e7901c">
      <Terms xmlns="http://schemas.microsoft.com/office/infopath/2007/PartnerControls"/>
    </InternalTagsTaxHTField0>
    <LastHandOff xmlns="7851d254-ce09-43b6-8d90-072588e7901c" xsi:nil="true"/>
    <Milestone xmlns="7851d254-ce09-43b6-8d90-072588e7901c" xsi:nil="true"/>
    <OriginalRelease xmlns="7851d254-ce09-43b6-8d90-072588e7901c">15</OriginalRelease>
    <RecommendationsModifier xmlns="7851d254-ce09-43b6-8d90-072588e7901c" xsi:nil="true"/>
    <ScenarioTagsTaxHTField0 xmlns="7851d254-ce09-43b6-8d90-072588e7901c">
      <Terms xmlns="http://schemas.microsoft.com/office/infopath/2007/PartnerControls"/>
    </ScenarioTagsTaxHTField0>
    <UANotes xmlns="7851d254-ce09-43b6-8d90-072588e7901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FB888328A8731147A9E2416CA6C7A65B0400DC6FA6ECFB23F54F9F45EE586A6D0A65" ma:contentTypeVersion="56" ma:contentTypeDescription="Create a new document." ma:contentTypeScope="" ma:versionID="c97688fe8962075e95d1f794ee1b82d8">
  <xsd:schema xmlns:xsd="http://www.w3.org/2001/XMLSchema" xmlns:xs="http://www.w3.org/2001/XMLSchema" xmlns:p="http://schemas.microsoft.com/office/2006/metadata/properties" xmlns:ns2="7851d254-ce09-43b6-8d90-072588e7901c" targetNamespace="http://schemas.microsoft.com/office/2006/metadata/properties" ma:root="true" ma:fieldsID="c225bda33905c745071d9d8b7e170627" ns2:_="">
    <xsd:import namespace="7851d254-ce09-43b6-8d90-072588e7901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51d254-ce09-43b6-8d90-072588e7901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0:00:00Z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BlockPublish" ma:index="12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3" nillable="true" ma:displayName="Bug Number" ma:default="" ma:internalName="BugNumber" ma:readOnly="false">
      <xsd:simpleType>
        <xsd:restriction base="dms:Text"/>
      </xsd:simpleType>
    </xsd:element>
    <xsd:element name="CampaignTagsTaxHTField0" ma:index="15" nillable="true" ma:taxonomy="true" ma:internalName="CampaignTagsTaxHTField0" ma:taxonomyFieldName="CampaignTags" ma:displayName="Campaigns" ma:readOnly="false" ma:default="" ma:fieldId="{9ebba19d-2be4-461d-87e9-c05e5ebbf568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6" nillable="true" ma:displayName="Client Viewer" ma:default="" ma:internalName="TPClientViewer">
      <xsd:simpleType>
        <xsd:restriction base="dms:Text"/>
      </xsd:simpleType>
    </xsd:element>
    <xsd:element name="ClipArtFilename" ma:index="17" nillable="true" ma:displayName="Clip Art Name" ma:default="" ma:internalName="ClipArtFilename" ma:readOnly="false">
      <xsd:simpleType>
        <xsd:restriction base="dms:Text"/>
      </xsd:simpleType>
    </xsd:element>
    <xsd:element name="TPCommandLine" ma:index="18" nillable="true" ma:displayName="Command Line" ma:default="" ma:internalName="TPCommandLine">
      <xsd:simpleType>
        <xsd:restriction base="dms:Text"/>
      </xsd:simpleType>
    </xsd:element>
    <xsd:element name="TPComponent" ma:index="19" nillable="true" ma:displayName="Component" ma:default="" ma:internalName="TPComponent">
      <xsd:simpleType>
        <xsd:restriction base="dms:Text"/>
      </xsd:simpleType>
    </xsd:element>
    <xsd:element name="ContentItem" ma:index="20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2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5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6" nillable="true" ma:displayName="CSX Submission Market" ma:default="" ma:list="{C164E808-44FA-4F5F-91C3-AF5B09309907}" ma:internalName="CSXSubmissionMarket" ma:readOnly="false" ma:showField="MarketName" ma:web="7851d254-ce09-43b6-8d90-072588e7901c">
      <xsd:simpleType>
        <xsd:restriction base="dms:Lookup"/>
      </xsd:simpleType>
    </xsd:element>
    <xsd:element name="CSXUpdate" ma:index="27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8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29" nillable="true" ma:displayName="Deleted?" ma:default="" ma:internalName="IsDeleted" ma:readOnly="false">
      <xsd:simpleType>
        <xsd:restriction base="dms:Boolean"/>
      </xsd:simpleType>
    </xsd:element>
    <xsd:element name="APDescription" ma:index="30" nillable="true" ma:displayName="Description" ma:default="" ma:internalName="APDescription" ma:readOnly="false">
      <xsd:simpleType>
        <xsd:restriction base="dms:Note"/>
      </xsd:simpleType>
    </xsd:element>
    <xsd:element name="DirectSourceMarket" ma:index="31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2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3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4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5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6" nillable="true" ma:displayName="Editorial Tags" ma:default="" ma:internalName="EditorialTags">
      <xsd:simpleType>
        <xsd:restriction base="dms:Unknown"/>
      </xsd:simpleType>
    </xsd:element>
    <xsd:element name="TPExecutable" ma:index="37" nillable="true" ma:displayName="Executable" ma:default="" ma:internalName="TPExecutable">
      <xsd:simpleType>
        <xsd:restriction base="dms:Text"/>
      </xsd:simpleType>
    </xsd:element>
    <xsd:element name="FeatureTagsTaxHTField0" ma:index="39" nillable="true" ma:taxonomy="true" ma:internalName="FeatureTagsTaxHTField0" ma:taxonomyFieldName="FeatureTags" ma:displayName="Features" ma:readOnly="false" ma:default="" ma:fieldId="{0c66e03a-b58b-4d86-891b-8e445e1562f0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0" nillable="true" ma:displayName="Friendly Name" ma:default="" ma:internalName="TPFriendlyName">
      <xsd:simpleType>
        <xsd:restriction base="dms:Text"/>
      </xsd:simpleType>
    </xsd:element>
    <xsd:element name="FriendlyTitle" ma:index="41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2" nillable="true" ma:displayName="Generate Images?" ma:default="true" ma:internalName="PrimaryImageGen">
      <xsd:simpleType>
        <xsd:restriction base="dms:Boolean"/>
      </xsd:simpleType>
    </xsd:element>
    <xsd:element name="HandoffToMSDN" ma:index="43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4" nillable="true" ma:displayName="InProjectListLookup" ma:list="{AD356C7F-0981-4C41-B229-50D503AAD5E8}" ma:internalName="InProjectListLookup" ma:readOnly="true" ma:showField="InProjectList" ma:web="7851d254-ce09-43b6-8d90-072588e790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5" nillable="true" ma:displayName="Install Location" ma:default="" ma:internalName="TPInstallLocation">
      <xsd:simpleType>
        <xsd:restriction base="dms:Text"/>
      </xsd:simpleType>
    </xsd:element>
    <xsd:element name="InternalTagsTaxHTField0" ma:index="47" nillable="true" ma:taxonomy="true" ma:internalName="InternalTagsTaxHTField0" ma:taxonomyFieldName="InternalTags" ma:displayName="Internal Tags" ma:readOnly="false" ma:default="" ma:fieldId="{575b5594-eef4-4833-b257-601720e535bd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8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49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0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1" nillable="true" ma:displayName="Last Complete Version Lookup" ma:default="" ma:list="{AD356C7F-0981-4C41-B229-50D503AAD5E8}" ma:internalName="LastCompleteVersionLookup" ma:readOnly="true" ma:showField="LastCompleteVersion" ma:web="7851d254-ce09-43b6-8d90-072588e790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2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3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4" nillable="true" ma:displayName="Last Preview Attempt Error" ma:default="" ma:list="{AD356C7F-0981-4C41-B229-50D503AAD5E8}" ma:internalName="LastPreviewErrorLookup" ma:readOnly="true" ma:showField="LastPreviewError" ma:web="7851d254-ce09-43b6-8d90-072588e790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5" nillable="true" ma:displayName="Last Preview Attempt Result" ma:default="" ma:list="{AD356C7F-0981-4C41-B229-50D503AAD5E8}" ma:internalName="LastPreviewResultLookup" ma:readOnly="true" ma:showField="LastPreviewResult" ma:web="7851d254-ce09-43b6-8d90-072588e790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6" nillable="true" ma:displayName="Last Preview Attempted On" ma:default="" ma:list="{AD356C7F-0981-4C41-B229-50D503AAD5E8}" ma:internalName="LastPreviewAttemptDateLookup" ma:readOnly="true" ma:showField="LastPreviewAttemptDate" ma:web="7851d254-ce09-43b6-8d90-072588e790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7" nillable="true" ma:displayName="Last Previewed By" ma:default="" ma:list="{AD356C7F-0981-4C41-B229-50D503AAD5E8}" ma:internalName="LastPreviewedByLookup" ma:readOnly="true" ma:showField="LastPreviewedBy" ma:web="7851d254-ce09-43b6-8d90-072588e790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8" nillable="true" ma:displayName="Last Previewed Date" ma:default="" ma:list="{AD356C7F-0981-4C41-B229-50D503AAD5E8}" ma:internalName="LastPreviewTimeLookup" ma:readOnly="true" ma:showField="LastPreviewTime" ma:web="7851d254-ce09-43b6-8d90-072588e790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59" nillable="true" ma:displayName="Last Previewed Version" ma:default="" ma:list="{AD356C7F-0981-4C41-B229-50D503AAD5E8}" ma:internalName="LastPreviewVersionLookup" ma:readOnly="true" ma:showField="LastPreviewVersion" ma:web="7851d254-ce09-43b6-8d90-072588e790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0" nillable="true" ma:displayName="Last Publish Attempt Error" ma:default="" ma:list="{AD356C7F-0981-4C41-B229-50D503AAD5E8}" ma:internalName="LastPublishErrorLookup" ma:readOnly="true" ma:showField="LastPublishError" ma:web="7851d254-ce09-43b6-8d90-072588e790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1" nillable="true" ma:displayName="Last Publish Attempt Result" ma:default="" ma:list="{AD356C7F-0981-4C41-B229-50D503AAD5E8}" ma:internalName="LastPublishResultLookup" ma:readOnly="true" ma:showField="LastPublishResult" ma:web="7851d254-ce09-43b6-8d90-072588e790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2" nillable="true" ma:displayName="Last Publish Attempted On" ma:default="" ma:list="{AD356C7F-0981-4C41-B229-50D503AAD5E8}" ma:internalName="LastPublishAttemptDateLookup" ma:readOnly="true" ma:showField="LastPublishAttemptDate" ma:web="7851d254-ce09-43b6-8d90-072588e790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3" nillable="true" ma:displayName="Last Published By" ma:default="" ma:list="{AD356C7F-0981-4C41-B229-50D503AAD5E8}" ma:internalName="LastPublishedByLookup" ma:readOnly="true" ma:showField="LastPublishedBy" ma:web="7851d254-ce09-43b6-8d90-072588e790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4" nillable="true" ma:displayName="Last Published Date" ma:default="" ma:list="{AD356C7F-0981-4C41-B229-50D503AAD5E8}" ma:internalName="LastPublishTimeLookup" ma:readOnly="true" ma:showField="LastPublishTime" ma:web="7851d254-ce09-43b6-8d90-072588e790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5" nillable="true" ma:displayName="Last Published Version" ma:default="" ma:list="{AD356C7F-0981-4C41-B229-50D503AAD5E8}" ma:internalName="LastPublishVersionLookup" ma:readOnly="true" ma:showField="LastPublishVersion" ma:web="7851d254-ce09-43b6-8d90-072588e790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6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7" nillable="true" ma:displayName="Legacy Data" ma:default="" ma:internalName="LegacyData" ma:readOnly="false">
      <xsd:simpleType>
        <xsd:restriction base="dms:Note"/>
      </xsd:simpleType>
    </xsd:element>
    <xsd:element name="TPLaunchHelpLink" ma:index="68" nillable="true" ma:displayName="Link to Launch Help Topic" ma:default="" ma:internalName="TPLaunchHelpLink">
      <xsd:simpleType>
        <xsd:restriction base="dms:Text"/>
      </xsd:simpleType>
    </xsd:element>
    <xsd:element name="LocComments" ma:index="69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0" nillable="true" ma:displayName="Loc Last Loc Attempt Version" ma:default="" ma:list="{17F96094-CC23-4712-BE97-DE1DD51648A2}" ma:internalName="LocLastLocAttemptVersionLookup" ma:readOnly="false" ma:showField="LastLocAttemptVersion" ma:web="7851d254-ce09-43b6-8d90-072588e7901c">
      <xsd:simpleType>
        <xsd:restriction base="dms:Lookup"/>
      </xsd:simpleType>
    </xsd:element>
    <xsd:element name="LocLastLocAttemptVersionTypeLookup" ma:index="71" nillable="true" ma:displayName="Loc Last Loc Attempt Version Type" ma:default="" ma:list="{17F96094-CC23-4712-BE97-DE1DD51648A2}" ma:internalName="LocLastLocAttemptVersionTypeLookup" ma:readOnly="true" ma:showField="LastLocAttemptVersionType" ma:web="7851d254-ce09-43b6-8d90-072588e7901c">
      <xsd:simpleType>
        <xsd:restriction base="dms:Lookup"/>
      </xsd:simpleType>
    </xsd:element>
    <xsd:element name="LocManualTestRequired" ma:index="72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3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4" nillable="true" ma:displayName="Loc New Published Version Lookup" ma:default="" ma:list="{17F96094-CC23-4712-BE97-DE1DD51648A2}" ma:internalName="LocNewPublishedVersionLookup" ma:readOnly="true" ma:showField="NewPublishedVersion" ma:web="7851d254-ce09-43b6-8d90-072588e7901c">
      <xsd:simpleType>
        <xsd:restriction base="dms:Lookup"/>
      </xsd:simpleType>
    </xsd:element>
    <xsd:element name="LocOverallHandbackStatusLookup" ma:index="75" nillable="true" ma:displayName="Loc Overall Handback Status" ma:default="" ma:list="{17F96094-CC23-4712-BE97-DE1DD51648A2}" ma:internalName="LocOverallHandbackStatusLookup" ma:readOnly="true" ma:showField="OverallHandbackStatus" ma:web="7851d254-ce09-43b6-8d90-072588e7901c">
      <xsd:simpleType>
        <xsd:restriction base="dms:Lookup"/>
      </xsd:simpleType>
    </xsd:element>
    <xsd:element name="LocOverallLocStatusLookup" ma:index="76" nillable="true" ma:displayName="Loc Overall Localize Status" ma:default="" ma:list="{17F96094-CC23-4712-BE97-DE1DD51648A2}" ma:internalName="LocOverallLocStatusLookup" ma:readOnly="true" ma:showField="OverallLocStatus" ma:web="7851d254-ce09-43b6-8d90-072588e7901c">
      <xsd:simpleType>
        <xsd:restriction base="dms:Lookup"/>
      </xsd:simpleType>
    </xsd:element>
    <xsd:element name="LocOverallPreviewStatusLookup" ma:index="77" nillable="true" ma:displayName="Loc Overall Preview Status" ma:default="" ma:list="{17F96094-CC23-4712-BE97-DE1DD51648A2}" ma:internalName="LocOverallPreviewStatusLookup" ma:readOnly="true" ma:showField="OverallPreviewStatus" ma:web="7851d254-ce09-43b6-8d90-072588e7901c">
      <xsd:simpleType>
        <xsd:restriction base="dms:Lookup"/>
      </xsd:simpleType>
    </xsd:element>
    <xsd:element name="LocOverallPublishStatusLookup" ma:index="78" nillable="true" ma:displayName="Loc Overall Publish Status" ma:default="" ma:list="{17F96094-CC23-4712-BE97-DE1DD51648A2}" ma:internalName="LocOverallPublishStatusLookup" ma:readOnly="true" ma:showField="OverallPublishStatus" ma:web="7851d254-ce09-43b6-8d90-072588e7901c">
      <xsd:simpleType>
        <xsd:restriction base="dms:Lookup"/>
      </xsd:simpleType>
    </xsd:element>
    <xsd:element name="IntlLocPriority" ma:index="79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0" nillable="true" ma:displayName="Loc Processed For Handoffs" ma:default="" ma:list="{17F96094-CC23-4712-BE97-DE1DD51648A2}" ma:internalName="LocProcessedForHandoffsLookup" ma:readOnly="true" ma:showField="ProcessedForHandoffs" ma:web="7851d254-ce09-43b6-8d90-072588e7901c">
      <xsd:simpleType>
        <xsd:restriction base="dms:Lookup"/>
      </xsd:simpleType>
    </xsd:element>
    <xsd:element name="LocProcessedForMarketsLookup" ma:index="81" nillable="true" ma:displayName="Loc Processed For Markets" ma:default="" ma:list="{17F96094-CC23-4712-BE97-DE1DD51648A2}" ma:internalName="LocProcessedForMarketsLookup" ma:readOnly="true" ma:showField="ProcessedForMarkets" ma:web="7851d254-ce09-43b6-8d90-072588e7901c">
      <xsd:simpleType>
        <xsd:restriction base="dms:Lookup"/>
      </xsd:simpleType>
    </xsd:element>
    <xsd:element name="LocPublishedDependentAssetsLookup" ma:index="82" nillable="true" ma:displayName="Loc Published Dependent Assets" ma:default="" ma:list="{17F96094-CC23-4712-BE97-DE1DD51648A2}" ma:internalName="LocPublishedDependentAssetsLookup" ma:readOnly="true" ma:showField="PublishedDependentAssets" ma:web="7851d254-ce09-43b6-8d90-072588e7901c">
      <xsd:simpleType>
        <xsd:restriction base="dms:Lookup"/>
      </xsd:simpleType>
    </xsd:element>
    <xsd:element name="LocPublishedLinkedAssetsLookup" ma:index="83" nillable="true" ma:displayName="Loc Published Linked Assets" ma:default="" ma:list="{17F96094-CC23-4712-BE97-DE1DD51648A2}" ma:internalName="LocPublishedLinkedAssetsLookup" ma:readOnly="true" ma:showField="PublishedLinkedAssets" ma:web="7851d254-ce09-43b6-8d90-072588e7901c">
      <xsd:simpleType>
        <xsd:restriction base="dms:Lookup"/>
      </xsd:simpleType>
    </xsd:element>
    <xsd:element name="LocRecommendedHandoff" ma:index="84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6" nillable="true" ma:taxonomy="true" ma:internalName="LocalizationTagsTaxHTField0" ma:taxonomyFieldName="LocalizationTags" ma:displayName="Localization Tags" ma:readOnly="false" ma:default="" ma:fieldId="{b1ddce1b-f703-4c9f-819c-e88ccecfe8e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7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8" nillable="true" ma:displayName="Manager" ma:hidden="true" ma:internalName="Manager" ma:readOnly="false">
      <xsd:simpleType>
        <xsd:restriction base="dms:Text"/>
      </xsd:simpleType>
    </xsd:element>
    <xsd:element name="Markets" ma:index="89" nillable="true" ma:displayName="Markets" ma:default="" ma:description="Leave blank to show in all markets" ma:list="{C164E808-44FA-4F5F-91C3-AF5B09309907}" ma:internalName="Markets" ma:readOnly="false" ma:showField="MarketName" ma:web="7851d254-ce09-43b6-8d90-072588e790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0" nillable="true" ma:displayName="Milestone" ma:default="" ma:internalName="Milestone" ma:readOnly="false">
      <xsd:simpleType>
        <xsd:restriction base="dms:Unknown"/>
      </xsd:simpleType>
    </xsd:element>
    <xsd:element name="TPNamespace" ma:index="93" nillable="true" ma:displayName="Namespace" ma:default="" ma:internalName="TPNamespace">
      <xsd:simpleType>
        <xsd:restriction base="dms:Text"/>
      </xsd:simpleType>
    </xsd:element>
    <xsd:element name="NumericId" ma:index="94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5" nillable="true" ma:displayName="NumOfRatings" ma:default="" ma:list="{AD356C7F-0981-4C41-B229-50D503AAD5E8}" ma:internalName="NumOfRatingsLookup" ma:readOnly="true" ma:showField="NumOfRatings" ma:web="7851d254-ce09-43b6-8d90-072588e790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6" nillable="true" ma:displayName="OOCacheId" ma:internalName="OOCacheId" ma:readOnly="false">
      <xsd:simpleType>
        <xsd:restriction base="dms:Text"/>
      </xsd:simpleType>
    </xsd:element>
    <xsd:element name="OpenTemplate" ma:index="97" nillable="true" ma:displayName="Open Template" ma:default="true" ma:internalName="OpenTemplate">
      <xsd:simpleType>
        <xsd:restriction base="dms:Boolean"/>
      </xsd:simpleType>
    </xsd:element>
    <xsd:element name="OriginAsset" ma:index="98" nillable="true" ma:displayName="Origin Asset" ma:default="" ma:internalName="OriginAsset" ma:readOnly="false">
      <xsd:simpleType>
        <xsd:restriction base="dms:Text"/>
      </xsd:simpleType>
    </xsd:element>
    <xsd:element name="OriginalRelease" ma:index="99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0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1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2" nillable="true" ma:displayName="Parent Asset Id" ma:default="" ma:internalName="ParentAssetId" ma:readOnly="false">
      <xsd:simpleType>
        <xsd:restriction base="dms:Text"/>
      </xsd:simpleType>
    </xsd:element>
    <xsd:element name="PlannedPubDate" ma:index="103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4" nillable="true" ma:displayName="Policheck Words" ma:default="" ma:internalName="PolicheckWords" ma:readOnly="false">
      <xsd:simpleType>
        <xsd:restriction base="dms:Text"/>
      </xsd:simpleType>
    </xsd:element>
    <xsd:element name="BusinessGroup" ma:index="105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6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7" nillable="true" ma:displayName="Provider" ma:default="" ma:internalName="Provider" ma:readOnly="false">
      <xsd:simpleType>
        <xsd:restriction base="dms:Unknown"/>
      </xsd:simpleType>
    </xsd:element>
    <xsd:element name="Providers" ma:index="108" nillable="true" ma:displayName="Providers" ma:default="" ma:internalName="Providers">
      <xsd:simpleType>
        <xsd:restriction base="dms:Unknown"/>
      </xsd:simpleType>
    </xsd:element>
    <xsd:element name="PublishStatusLookup" ma:index="109" nillable="true" ma:displayName="Publish Status" ma:default="" ma:list="{AD356C7F-0981-4C41-B229-50D503AAD5E8}" ma:internalName="PublishStatusLookup" ma:readOnly="false" ma:showField="PublishStatus" ma:web="7851d254-ce09-43b6-8d90-072588e790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0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1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2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4" nillable="true" ma:taxonomy="true" ma:internalName="ScenarioTagsTaxHTField0" ma:taxonomyFieldName="ScenarioTags" ma:displayName="Scenarios" ma:readOnly="false" ma:default="" ma:fieldId="{3f195d06-aec0-4d35-9b7e-8061da1a1386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6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7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8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19" nillable="true" ma:displayName="Submitter ID" ma:default="" ma:internalName="SubmitterId" ma:readOnly="false">
      <xsd:simpleType>
        <xsd:restriction base="dms:Text"/>
      </xsd:simpleType>
    </xsd:element>
    <xsd:element name="TaxCatchAll" ma:index="120" nillable="true" ma:displayName="Taxonomy Catch All Column" ma:hidden="true" ma:list="{73ff1703-6c3c-47c1-ae53-2bc507bafe3b}" ma:internalName="TaxCatchAll" ma:showField="CatchAllData" ma:web="7851d254-ce09-43b6-8d90-072588e790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1" nillable="true" ma:displayName="Taxonomy Catch All Column1" ma:hidden="true" ma:list="{73ff1703-6c3c-47c1-ae53-2bc507bafe3b}" ma:internalName="TaxCatchAllLabel" ma:readOnly="true" ma:showField="CatchAllDataLabel" ma:web="7851d254-ce09-43b6-8d90-072588e790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2" nillable="true" ma:displayName="Template Status" ma:default="" ma:internalName="TemplateStatus">
      <xsd:simpleType>
        <xsd:restriction base="dms:Unknown"/>
      </xsd:simpleType>
    </xsd:element>
    <xsd:element name="TemplateTemplateType" ma:index="123" nillable="true" ma:displayName="Template Type" ma:default="" ma:internalName="TemplateTemplateType">
      <xsd:simpleType>
        <xsd:restriction base="dms:Unknown"/>
      </xsd:simpleType>
    </xsd:element>
    <xsd:element name="ThumbnailAssetId" ma:index="124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5" nillable="true" ma:displayName="Times Cloned" ma:default="" ma:internalName="TimesCloned" ma:readOnly="false">
      <xsd:simpleType>
        <xsd:restriction base="dms:Number"/>
      </xsd:simpleType>
    </xsd:element>
    <xsd:element name="TrustLevel" ma:index="127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8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29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0" nillable="true" ma:displayName="UA Notes" ma:default="" ma:internalName="UANotes" ma:readOnly="false">
      <xsd:simpleType>
        <xsd:restriction base="dms:Note"/>
      </xsd:simpleType>
    </xsd:element>
    <xsd:element name="TPAppVersion" ma:index="131" nillable="true" ma:displayName="Version" ma:default="" ma:internalName="TPAppVersion">
      <xsd:simpleType>
        <xsd:restriction base="dms:Text"/>
      </xsd:simpleType>
    </xsd:element>
    <xsd:element name="VoteCount" ma:index="132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1" ma:displayName="Content Type"/>
        <xsd:element ref="dc:title" minOccurs="0" maxOccurs="1" ma:index="126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6AD91B05-EE62-488D-A77F-C7BE0D6F624B}">
  <ds:schemaRefs>
    <ds:schemaRef ds:uri="7851d254-ce09-43b6-8d90-072588e7901c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F1AE9EA7-09C2-47F7-BC28-847C9A331BB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851d254-ce09-43b6-8d90-072588e790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6836B0F-2395-43B9-BBEF-90A78CA70F2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tf03418065</Template>
  <TotalTime>1126</TotalTime>
  <Words>1003</Words>
  <Application>Microsoft Office PowerPoint</Application>
  <PresentationFormat>Personalizzato</PresentationFormat>
  <Paragraphs>137</Paragraphs>
  <Slides>26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27" baseType="lpstr">
      <vt:lpstr>tf03418065</vt:lpstr>
      <vt:lpstr>La Diga di Campolattaro Il cambio di passo compiuto, il destino da attuare </vt:lpstr>
      <vt:lpstr>Gli inizi</vt:lpstr>
      <vt:lpstr>Il primo atto – Maggio 1963</vt:lpstr>
      <vt:lpstr>Le tappe</vt:lpstr>
      <vt:lpstr>Costruzione anni: 1981-1993 Società Ferrocemento </vt:lpstr>
      <vt:lpstr>I Costi complessivi dell’opera</vt:lpstr>
      <vt:lpstr>Alcuni dati</vt:lpstr>
      <vt:lpstr>Chiude la Cassa!!!</vt:lpstr>
      <vt:lpstr>Passano 13 anni prima dell’avvio degli invasi sperimentali… Perché?</vt:lpstr>
      <vt:lpstr>Esercizio sperimentale</vt:lpstr>
      <vt:lpstr>Le principali autorità competenti sulla diga di Campolattaro</vt:lpstr>
      <vt:lpstr>Gestione ASEA</vt:lpstr>
      <vt:lpstr>Gestione e monitoraggio tecnico ambientale </vt:lpstr>
      <vt:lpstr>Nuovo Foglio Condizioni per l’Esercizio e la Manutenzione (FCEM) - aprile 2018</vt:lpstr>
      <vt:lpstr>Studio rivalutazione sicurezza idrologico-idraulica della diga</vt:lpstr>
      <vt:lpstr>Quota 374 m.l.m. - svaso rapido – autorizzazione a 377,25</vt:lpstr>
      <vt:lpstr>Variante alla strada «Senzamici» Quota 385 m.s.l.m.</vt:lpstr>
      <vt:lpstr>Galleria dalla Traversa di Tammarecchia Lavori di pulizia e recupero ambientale</vt:lpstr>
      <vt:lpstr>Piano programma: interventi euro 700.000 Fondo di Sviluppo e Coesione 2014-2020 Delibera Cipe 54/2016</vt:lpstr>
      <vt:lpstr>A cosa serve l’acqua della diga?</vt:lpstr>
      <vt:lpstr>Opere di derivazione</vt:lpstr>
      <vt:lpstr>Funzione di sviluppo territoriale della diga </vt:lpstr>
      <vt:lpstr>Turismo sostenibile collaborazione con associazioni e realtà del territorio</vt:lpstr>
      <vt:lpstr>Visitare la diga scuole, associazioni, gruppi, cittadini  </vt:lpstr>
      <vt:lpstr>www.aseaenergia.eu        Facebook  ASEA </vt:lpstr>
      <vt:lpstr>GRAZIE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Adventure Works  Proposta vendite &lt;anno&gt;</dc:title>
  <dc:creator>Utente</dc:creator>
  <cp:lastModifiedBy>Utente</cp:lastModifiedBy>
  <cp:revision>174</cp:revision>
  <cp:lastPrinted>2017-02-10T09:21:04Z</cp:lastPrinted>
  <dcterms:created xsi:type="dcterms:W3CDTF">2017-02-09T10:39:46Z</dcterms:created>
  <dcterms:modified xsi:type="dcterms:W3CDTF">2018-09-27T07:36:26Z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0x010100FB888328A8731147A9E2416CA6C7A65B0400DC6FA6ECFB23F54F9F45EE586A6D0A65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  <property fmtid="{D5CDD505-2E9C-101B-9397-08002B2CF9AE}" pid="8" name="HiddenCategoryTags">
    <vt:lpwstr/>
  </property>
  <property fmtid="{D5CDD505-2E9C-101B-9397-08002B2CF9AE}" pid="9" name="CategoryTags">
    <vt:lpwstr/>
  </property>
  <property fmtid="{D5CDD505-2E9C-101B-9397-08002B2CF9AE}" pid="10" name="CategoryTagsTaxHTField0">
    <vt:lpwstr/>
  </property>
  <property fmtid="{D5CDD505-2E9C-101B-9397-08002B2CF9AE}" pid="11" name="HiddenCategoryTagsTaxHTField0">
    <vt:lpwstr/>
  </property>
</Properties>
</file>